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4"/>
  </p:notesMasterIdLst>
  <p:sldIdLst>
    <p:sldId id="267" r:id="rId2"/>
    <p:sldId id="337" r:id="rId3"/>
    <p:sldId id="268" r:id="rId4"/>
    <p:sldId id="270" r:id="rId5"/>
    <p:sldId id="269" r:id="rId6"/>
    <p:sldId id="271" r:id="rId7"/>
    <p:sldId id="272" r:id="rId8"/>
    <p:sldId id="273" r:id="rId9"/>
    <p:sldId id="274" r:id="rId10"/>
    <p:sldId id="338" r:id="rId11"/>
    <p:sldId id="276" r:id="rId12"/>
    <p:sldId id="277" r:id="rId13"/>
    <p:sldId id="339"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341" r:id="rId30"/>
    <p:sldId id="293" r:id="rId31"/>
    <p:sldId id="294" r:id="rId32"/>
    <p:sldId id="295" r:id="rId33"/>
    <p:sldId id="324" r:id="rId34"/>
    <p:sldId id="325" r:id="rId35"/>
    <p:sldId id="326" r:id="rId36"/>
    <p:sldId id="327" r:id="rId37"/>
    <p:sldId id="328" r:id="rId38"/>
    <p:sldId id="329" r:id="rId39"/>
    <p:sldId id="330" r:id="rId40"/>
    <p:sldId id="331" r:id="rId41"/>
    <p:sldId id="314" r:id="rId42"/>
    <p:sldId id="332" r:id="rId43"/>
    <p:sldId id="333" r:id="rId44"/>
    <p:sldId id="334" r:id="rId45"/>
    <p:sldId id="298" r:id="rId46"/>
    <p:sldId id="318" r:id="rId47"/>
    <p:sldId id="335" r:id="rId48"/>
    <p:sldId id="296" r:id="rId49"/>
    <p:sldId id="297" r:id="rId50"/>
    <p:sldId id="300" r:id="rId51"/>
    <p:sldId id="299" r:id="rId52"/>
    <p:sldId id="302" r:id="rId53"/>
    <p:sldId id="301" r:id="rId54"/>
    <p:sldId id="340" r:id="rId55"/>
    <p:sldId id="303" r:id="rId56"/>
    <p:sldId id="304" r:id="rId57"/>
    <p:sldId id="305" r:id="rId58"/>
    <p:sldId id="306" r:id="rId59"/>
    <p:sldId id="307" r:id="rId60"/>
    <p:sldId id="342" r:id="rId61"/>
    <p:sldId id="308" r:id="rId62"/>
    <p:sldId id="309" r:id="rId63"/>
    <p:sldId id="310" r:id="rId64"/>
    <p:sldId id="311" r:id="rId65"/>
    <p:sldId id="312" r:id="rId66"/>
    <p:sldId id="317" r:id="rId67"/>
    <p:sldId id="315" r:id="rId68"/>
    <p:sldId id="319" r:id="rId69"/>
    <p:sldId id="313" r:id="rId70"/>
    <p:sldId id="343" r:id="rId71"/>
    <p:sldId id="344" r:id="rId72"/>
    <p:sldId id="256" r:id="rId73"/>
    <p:sldId id="257" r:id="rId74"/>
    <p:sldId id="258" r:id="rId75"/>
    <p:sldId id="259" r:id="rId76"/>
    <p:sldId id="260" r:id="rId77"/>
    <p:sldId id="261" r:id="rId78"/>
    <p:sldId id="262" r:id="rId79"/>
    <p:sldId id="263" r:id="rId80"/>
    <p:sldId id="264" r:id="rId81"/>
    <p:sldId id="265" r:id="rId82"/>
    <p:sldId id="266" r:id="rId83"/>
  </p:sldIdLst>
  <p:sldSz cx="18288000" cy="10287000"/>
  <p:notesSz cx="6858000" cy="9144000"/>
  <p:embeddedFontLst>
    <p:embeddedFont>
      <p:font typeface="Abadi MT Condensed Extra Bold" panose="020B0306030101010103" pitchFamily="34" charset="77"/>
      <p:bold r:id="rId85"/>
    </p:embeddedFont>
    <p:embeddedFont>
      <p:font typeface="Abadi MT Condensed Light" panose="020B0306030101010103" pitchFamily="34" charset="77"/>
      <p:regular r:id="rId86"/>
    </p:embeddedFont>
    <p:embeddedFont>
      <p:font typeface="Avenir Next" panose="020B0503020202020204" pitchFamily="34" charset="0"/>
      <p:regular r:id="rId87"/>
      <p:bold r:id="rId88"/>
      <p:italic r:id="rId89"/>
      <p:boldItalic r:id="rId90"/>
    </p:embeddedFont>
    <p:embeddedFont>
      <p:font typeface="Avenir Next Medium" panose="020B0503020202020204" pitchFamily="34" charset="0"/>
      <p:regular r:id="rId91"/>
      <p:italic r:id="rId92"/>
    </p:embeddedFont>
    <p:embeddedFont>
      <p:font typeface="Berlin" pitchFamily="2" charset="0"/>
      <p:regular r:id="rId93"/>
    </p:embeddedFont>
    <p:embeddedFont>
      <p:font typeface="Calibri" panose="020F0502020204030204" pitchFamily="34" charset="0"/>
      <p:regular r:id="rId94"/>
      <p:bold r:id="rId95"/>
      <p:italic r:id="rId96"/>
      <p:boldItalic r:id="rId97"/>
    </p:embeddedFont>
    <p:embeddedFont>
      <p:font typeface="Cherione" pitchFamily="2" charset="0"/>
      <p:regular r:id="rId98"/>
      <p:bold r:id="rId99"/>
    </p:embeddedFont>
    <p:embeddedFont>
      <p:font typeface="Montserrat" pitchFamily="2" charset="77"/>
      <p:regular r:id="rId100"/>
      <p:bold r:id="rId101"/>
      <p:italic r:id="rId102"/>
      <p:boldItalic r:id="rId103"/>
    </p:embeddedFont>
    <p:embeddedFont>
      <p:font typeface="Poppins" pitchFamily="2" charset="77"/>
      <p:regular r:id="rId104"/>
      <p:bold r:id="rId105"/>
      <p:italic r:id="rId106"/>
      <p:boldItalic r:id="rId107"/>
    </p:embeddedFont>
    <p:embeddedFont>
      <p:font typeface="Poppins SemiBold" panose="020B0604020202020204" pitchFamily="34" charset="0"/>
      <p:regular r:id="rId108"/>
      <p:bold r:id="rId109"/>
      <p:italic r:id="rId110"/>
      <p:boldItalic r:id="rId111"/>
    </p:embeddedFont>
    <p:embeddedFont>
      <p:font typeface="Wide Latin" panose="020A0A07050505020404" pitchFamily="18" charset="77"/>
      <p:regular r:id="rId1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6327" autoAdjust="0"/>
  </p:normalViewPr>
  <p:slideViewPr>
    <p:cSldViewPr>
      <p:cViewPr varScale="1">
        <p:scale>
          <a:sx n="82" d="100"/>
          <a:sy n="82" d="100"/>
        </p:scale>
        <p:origin x="664"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notesMaster" Target="notesMasters/notesMaster1.xml"/><Relationship Id="rId89" Type="http://schemas.openxmlformats.org/officeDocument/2006/relationships/font" Target="fonts/font5.fntdata"/><Relationship Id="rId112" Type="http://schemas.openxmlformats.org/officeDocument/2006/relationships/font" Target="fonts/font28.fntdata"/><Relationship Id="rId16" Type="http://schemas.openxmlformats.org/officeDocument/2006/relationships/slide" Target="slides/slide15.xml"/><Relationship Id="rId107" Type="http://schemas.openxmlformats.org/officeDocument/2006/relationships/font" Target="fonts/font23.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18.fntdata"/><Relationship Id="rId5" Type="http://schemas.openxmlformats.org/officeDocument/2006/relationships/slide" Target="slides/slide4.xml"/><Relationship Id="rId90" Type="http://schemas.openxmlformats.org/officeDocument/2006/relationships/font" Target="fonts/font6.fntdata"/><Relationship Id="rId95" Type="http://schemas.openxmlformats.org/officeDocument/2006/relationships/font" Target="fonts/font11.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font" Target="fonts/font1.fntdata"/><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19.fntdata"/><Relationship Id="rId108" Type="http://schemas.openxmlformats.org/officeDocument/2006/relationships/font" Target="fonts/font24.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font" Target="fonts/font7.fntdata"/><Relationship Id="rId96"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22.fntdata"/><Relationship Id="rId114"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2.fntdata"/><Relationship Id="rId94" Type="http://schemas.openxmlformats.org/officeDocument/2006/relationships/font" Target="fonts/font10.fntdata"/><Relationship Id="rId99" Type="http://schemas.openxmlformats.org/officeDocument/2006/relationships/font" Target="fonts/font15.fntdata"/><Relationship Id="rId10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25.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3.fntdata"/><Relationship Id="rId104" Type="http://schemas.openxmlformats.org/officeDocument/2006/relationships/font" Target="fonts/font20.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8.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3.fntdata"/><Relationship Id="rId110" Type="http://schemas.openxmlformats.org/officeDocument/2006/relationships/font" Target="fonts/font26.fntdata"/><Relationship Id="rId115"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16.fntdata"/><Relationship Id="rId105"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9.fntdata"/><Relationship Id="rId98" Type="http://schemas.openxmlformats.org/officeDocument/2006/relationships/font" Target="fonts/font14.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font" Target="fonts/font4.fntdata"/><Relationship Id="rId111" Type="http://schemas.openxmlformats.org/officeDocument/2006/relationships/font" Target="fonts/font27.fntdata"/></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8.jpg>
</file>

<file path=ppt/media/image29.png>
</file>

<file path=ppt/media/image3.png>
</file>

<file path=ppt/media/image30.jpg>
</file>

<file path=ppt/media/image31.png>
</file>

<file path=ppt/media/image4.tif>
</file>

<file path=ppt/media/image5.png>
</file>

<file path=ppt/media/image6.tif>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196E9B-2757-1E42-BD60-4E80153A3260}" type="datetimeFigureOut">
              <a:rPr lang="en-US" smtClean="0"/>
              <a:t>5/9/22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55DEAE-11A9-7F41-B3C2-1EF48E0E75B5}" type="slidenum">
              <a:rPr lang="en-US" smtClean="0"/>
              <a:t>‹#›</a:t>
            </a:fld>
            <a:endParaRPr lang="en-US"/>
          </a:p>
        </p:txBody>
      </p:sp>
    </p:spTree>
    <p:extLst>
      <p:ext uri="{BB962C8B-B14F-4D97-AF65-F5344CB8AC3E}">
        <p14:creationId xmlns:p14="http://schemas.microsoft.com/office/powerpoint/2010/main" val="26767148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code.google.com"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github.com/PyCQA/bandit" TargetMode="External"/><Relationship Id="rId2" Type="http://schemas.openxmlformats.org/officeDocument/2006/relationships/slide" Target="../slides/slide37.xml"/><Relationship Id="rId1" Type="http://schemas.openxmlformats.org/officeDocument/2006/relationships/notesMaster" Target="../notesMasters/notesMaster1.xml"/><Relationship Id="rId4" Type="http://schemas.openxmlformats.org/officeDocument/2006/relationships/hyperlink" Target="https://github.com/i0natan/nodebestpractices#6-security-best-practices" TargetMode="Externa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8" Type="http://schemas.openxmlformats.org/officeDocument/2006/relationships/hyperlink" Target="https://github.com/then/is-promise/pull/15" TargetMode="External"/><Relationship Id="rId13" Type="http://schemas.openxmlformats.org/officeDocument/2006/relationships/hyperlink" Target="https://github.com/then/is-promise/issues/23" TargetMode="External"/><Relationship Id="rId3" Type="http://schemas.openxmlformats.org/officeDocument/2006/relationships/hyperlink" Target="https://github.com/then/is-promise/network/dependents" TargetMode="External"/><Relationship Id="rId7" Type="http://schemas.openxmlformats.org/officeDocument/2006/relationships/hyperlink" Target="https://github.com/then/is-promise/issues/13" TargetMode="External"/><Relationship Id="rId12" Type="http://schemas.openxmlformats.org/officeDocument/2006/relationships/hyperlink" Target="https://github.com/then/is-promise/issues/22" TargetMode="External"/><Relationship Id="rId2" Type="http://schemas.openxmlformats.org/officeDocument/2006/relationships/slide" Target="../slides/slide41.xml"/><Relationship Id="rId1" Type="http://schemas.openxmlformats.org/officeDocument/2006/relationships/notesMaster" Target="../notesMasters/notesMaster1.xml"/><Relationship Id="rId6" Type="http://schemas.openxmlformats.org/officeDocument/2006/relationships/hyperlink" Target="https://github.com/then/is-promise/issues/12" TargetMode="External"/><Relationship Id="rId11" Type="http://schemas.openxmlformats.org/officeDocument/2006/relationships/hyperlink" Target="https://github.com/then/is-promise/issues/20" TargetMode="External"/><Relationship Id="rId5" Type="http://schemas.openxmlformats.org/officeDocument/2006/relationships/hyperlink" Target="https://github.com/facebook/create-react-app/issues/8896#issuecomment-619406384" TargetMode="External"/><Relationship Id="rId10" Type="http://schemas.openxmlformats.org/officeDocument/2006/relationships/hyperlink" Target="https://github.com/then/is-promise/issues/19" TargetMode="External"/><Relationship Id="rId4" Type="http://schemas.openxmlformats.org/officeDocument/2006/relationships/hyperlink" Target="https://hacks.mozilla.org/2018/03/es-modules-a-cartoon-deep-dive/" TargetMode="External"/><Relationship Id="rId9" Type="http://schemas.openxmlformats.org/officeDocument/2006/relationships/hyperlink" Target="https://github.com/then/is-promise/issues/16" TargetMode="External"/><Relationship Id="rId14" Type="http://schemas.openxmlformats.org/officeDocument/2006/relationships/hyperlink" Target="https://github.com/facebook/create-react-app/issues/8900"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www.npmjs.com/package/colors" TargetMode="External"/><Relationship Id="rId7" Type="http://schemas.openxmlformats.org/officeDocument/2006/relationships/hyperlink" Target="https://twitter.com/VessOnSecurity/status/1480189534625320960" TargetMode="External"/><Relationship Id="rId2" Type="http://schemas.openxmlformats.org/officeDocument/2006/relationships/slide" Target="../slides/slide42.xml"/><Relationship Id="rId1" Type="http://schemas.openxmlformats.org/officeDocument/2006/relationships/notesMaster" Target="../notesMasters/notesMaster1.xml"/><Relationship Id="rId6" Type="http://schemas.openxmlformats.org/officeDocument/2006/relationships/hyperlink" Target="https://twitter.com/vaultec81/status/1479991084587499521" TargetMode="External"/><Relationship Id="rId5" Type="http://schemas.openxmlformats.org/officeDocument/2006/relationships/hyperlink" Target="https://twitter.com/galtashma/status/1479929747337580546" TargetMode="External"/><Relationship Id="rId4" Type="http://schemas.openxmlformats.org/officeDocument/2006/relationships/hyperlink" Target="https://www.npmjs.com/package/faker" TargetMode="Externa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nvd.nist.gov/general/visualizations/vulnerability-visualizations/cvss-severity-distribution-over-time" TargetMode="External"/><Relationship Id="rId2" Type="http://schemas.openxmlformats.org/officeDocument/2006/relationships/slide" Target="../slides/slide50.xml"/><Relationship Id="rId1" Type="http://schemas.openxmlformats.org/officeDocument/2006/relationships/notesMaster" Target="../notesMasters/notesMaster1.xml"/><Relationship Id="rId4" Type="http://schemas.openxmlformats.org/officeDocument/2006/relationships/hyperlink" Target="https://www.cvedetails.com/browse-by-date.php" TargetMode="Externa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3" Type="http://schemas.openxmlformats.org/officeDocument/2006/relationships/hyperlink" Target="mailto:sec-princess@unroutable.me" TargetMode="External"/><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g712052428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 name="Google Shape;46;g712052428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Shape 220"/>
          <p:cNvSpPr>
            <a:spLocks noGrp="1" noRot="1" noChangeAspect="1"/>
          </p:cNvSpPr>
          <p:nvPr>
            <p:ph type="sldImg"/>
          </p:nvPr>
        </p:nvSpPr>
        <p:spPr>
          <a:xfrm>
            <a:off x="381000" y="685800"/>
            <a:ext cx="6096000" cy="3429000"/>
          </a:xfrm>
          <a:prstGeom prst="rect">
            <a:avLst/>
          </a:prstGeom>
        </p:spPr>
        <p:txBody>
          <a:bodyPr/>
          <a:lstStyle/>
          <a:p>
            <a:endParaRPr/>
          </a:p>
        </p:txBody>
      </p:sp>
      <p:sp>
        <p:nvSpPr>
          <p:cNvPr id="221" name="Shape 221"/>
          <p:cNvSpPr>
            <a:spLocks noGrp="1"/>
          </p:cNvSpPr>
          <p:nvPr>
            <p:ph type="body" sz="quarter" idx="1"/>
          </p:nvPr>
        </p:nvSpPr>
        <p:spPr>
          <a:prstGeom prst="rect">
            <a:avLst/>
          </a:prstGeom>
        </p:spPr>
        <p:txBody>
          <a:bodyPr/>
          <a:lstStyle/>
          <a:p>
            <a:r>
              <a:t>The very first thing we want to do is really take a close look at what we want to use.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76173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Shape 229"/>
          <p:cNvSpPr>
            <a:spLocks noGrp="1" noRot="1" noChangeAspect="1"/>
          </p:cNvSpPr>
          <p:nvPr>
            <p:ph type="sldImg"/>
          </p:nvPr>
        </p:nvSpPr>
        <p:spPr>
          <a:xfrm>
            <a:off x="381000" y="685800"/>
            <a:ext cx="6096000" cy="3429000"/>
          </a:xfrm>
          <a:prstGeom prst="rect">
            <a:avLst/>
          </a:prstGeom>
        </p:spPr>
        <p:txBody>
          <a:bodyPr/>
          <a:lstStyle/>
          <a:p>
            <a:endParaRPr/>
          </a:p>
        </p:txBody>
      </p:sp>
      <p:sp>
        <p:nvSpPr>
          <p:cNvPr id="230" name="Shape 230"/>
          <p:cNvSpPr>
            <a:spLocks noGrp="1"/>
          </p:cNvSpPr>
          <p:nvPr>
            <p:ph type="body" sz="quarter" idx="1"/>
          </p:nvPr>
        </p:nvSpPr>
        <p:spPr>
          <a:prstGeom prst="rect">
            <a:avLst/>
          </a:prstGeom>
        </p:spPr>
        <p:txBody>
          <a:bodyPr/>
          <a:lstStyle/>
          <a:p>
            <a:r>
              <a:t>Basically this is what you are trying to determine in its most basic form.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t>So let us see how you can add risk to your project when you don't look at what you are adding. These are all in the real world examples and I am not naming and shaming. These developers have given you the information to make an informed decision on whether you want your companies reputation and name brand resting on this code.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Shape 242"/>
          <p:cNvSpPr>
            <a:spLocks noGrp="1" noRot="1" noChangeAspect="1"/>
          </p:cNvSpPr>
          <p:nvPr>
            <p:ph type="sldImg"/>
          </p:nvPr>
        </p:nvSpPr>
        <p:spPr>
          <a:xfrm>
            <a:off x="381000" y="685800"/>
            <a:ext cx="6096000" cy="3429000"/>
          </a:xfrm>
          <a:prstGeom prst="rect">
            <a:avLst/>
          </a:prstGeom>
        </p:spPr>
        <p:txBody>
          <a:bodyPr/>
          <a:lstStyle/>
          <a:p>
            <a:endParaRPr/>
          </a:p>
        </p:txBody>
      </p:sp>
      <p:sp>
        <p:nvSpPr>
          <p:cNvPr id="243" name="Shape 243"/>
          <p:cNvSpPr>
            <a:spLocks noGrp="1"/>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r>
              <a:t>Many times developers put out example code or proof of concept code and most (not all) tell you up front. The key here is DON"T put this code into production environments.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noRot="1" noChangeAspect="1"/>
          </p:cNvSpPr>
          <p:nvPr>
            <p:ph type="sldImg"/>
          </p:nvPr>
        </p:nvSpPr>
        <p:spPr>
          <a:xfrm>
            <a:off x="381000" y="685800"/>
            <a:ext cx="6096000" cy="3429000"/>
          </a:xfrm>
          <a:prstGeom prst="rect">
            <a:avLst/>
          </a:prstGeom>
        </p:spPr>
        <p:txBody>
          <a:bodyPr/>
          <a:lstStyle/>
          <a:p>
            <a:endParaRPr/>
          </a:p>
        </p:txBody>
      </p:sp>
      <p:sp>
        <p:nvSpPr>
          <p:cNvPr id="251" name="Shape 251"/>
          <p:cNvSpPr>
            <a:spLocks noGrp="1"/>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r>
              <a:rPr lang="en-US" dirty="0"/>
              <a:t>Reference Code is not secure code and many times just shows how to use specific </a:t>
            </a:r>
            <a:r>
              <a:rPr lang="en-US" dirty="0" err="1"/>
              <a:t>abi’s</a:t>
            </a:r>
            <a:r>
              <a:rPr lang="en-US" dirty="0"/>
              <a:t> or single use cases. Many time they have little or no review</a:t>
            </a:r>
            <a:r>
              <a:rPr dirty="0"/>
              <a:t>.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Shape 257"/>
          <p:cNvSpPr>
            <a:spLocks noGrp="1" noRot="1" noChangeAspect="1"/>
          </p:cNvSpPr>
          <p:nvPr>
            <p:ph type="sldImg"/>
          </p:nvPr>
        </p:nvSpPr>
        <p:spPr>
          <a:xfrm>
            <a:off x="381000" y="685800"/>
            <a:ext cx="6096000" cy="3429000"/>
          </a:xfrm>
          <a:prstGeom prst="rect">
            <a:avLst/>
          </a:prstGeom>
        </p:spPr>
        <p:txBody>
          <a:bodyPr/>
          <a:lstStyle/>
          <a:p>
            <a:endParaRPr/>
          </a:p>
        </p:txBody>
      </p:sp>
      <p:sp>
        <p:nvSpPr>
          <p:cNvPr id="258" name="Shape 258"/>
          <p:cNvSpPr>
            <a:spLocks noGrp="1"/>
          </p:cNvSpPr>
          <p:nvPr>
            <p:ph type="body" sz="quarter" idx="1"/>
          </p:nvPr>
        </p:nvSpPr>
        <p:spPr>
          <a:prstGeom prst="rect">
            <a:avLst/>
          </a:prstGeom>
        </p:spPr>
        <p:txBody>
          <a:bodyPr/>
          <a:lstStyle/>
          <a:p>
            <a:pPr>
              <a:defRPr>
                <a:solidFill>
                  <a:srgbClr val="EEECE1"/>
                </a:solidFill>
                <a:latin typeface="Muli"/>
                <a:ea typeface="Muli"/>
                <a:cs typeface="Muli"/>
                <a:sym typeface="Muli"/>
              </a:defRPr>
            </a:pPr>
            <a:r>
              <a:t>https://github.com/kbranigan/cJSON</a:t>
            </a:r>
          </a:p>
          <a:p>
            <a:r>
              <a:t>This really should be a very big red flag. Where did they get it from? Is the license correct or was it changed? The main take away here if they didn't write it move along and look somewhere else. It is not worth the headaches.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hape 267"/>
          <p:cNvSpPr>
            <a:spLocks noGrp="1" noRot="1" noChangeAspect="1"/>
          </p:cNvSpPr>
          <p:nvPr>
            <p:ph type="sldImg"/>
          </p:nvPr>
        </p:nvSpPr>
        <p:spPr>
          <a:xfrm>
            <a:off x="381000" y="685800"/>
            <a:ext cx="6096000" cy="3429000"/>
          </a:xfrm>
          <a:prstGeom prst="rect">
            <a:avLst/>
          </a:prstGeom>
        </p:spPr>
        <p:txBody>
          <a:bodyPr/>
          <a:lstStyle/>
          <a:p>
            <a:endParaRPr/>
          </a:p>
        </p:txBody>
      </p:sp>
      <p:sp>
        <p:nvSpPr>
          <p:cNvPr id="268" name="Shape 268"/>
          <p:cNvSpPr>
            <a:spLocks noGrp="1"/>
          </p:cNvSpPr>
          <p:nvPr>
            <p:ph type="body" sz="quarter" idx="1"/>
          </p:nvPr>
        </p:nvSpPr>
        <p:spPr>
          <a:prstGeom prst="rect">
            <a:avLst/>
          </a:prstGeom>
        </p:spPr>
        <p:txBody>
          <a:bodyPr/>
          <a:lstStyle/>
          <a:p>
            <a:r>
              <a:t>In 2016 </a:t>
            </a:r>
            <a:r>
              <a:rPr u="sng">
                <a:solidFill>
                  <a:schemeClr val="accent1"/>
                </a:solidFill>
                <a:hlinkClick r:id="rId3"/>
              </a:rPr>
              <a:t>code.google.com</a:t>
            </a:r>
            <a:r>
              <a:t> was shut down. Many projects were moved elsewhere and are still maintained find those repositories, don't use anything here.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Shape 272"/>
          <p:cNvSpPr>
            <a:spLocks noGrp="1" noRot="1" noChangeAspect="1"/>
          </p:cNvSpPr>
          <p:nvPr>
            <p:ph type="sldImg"/>
          </p:nvPr>
        </p:nvSpPr>
        <p:spPr>
          <a:xfrm>
            <a:off x="381000" y="685800"/>
            <a:ext cx="6096000" cy="3429000"/>
          </a:xfrm>
          <a:prstGeom prst="rect">
            <a:avLst/>
          </a:prstGeom>
        </p:spPr>
        <p:txBody>
          <a:bodyPr/>
          <a:lstStyle/>
          <a:p>
            <a:endParaRPr/>
          </a:p>
        </p:txBody>
      </p:sp>
      <p:sp>
        <p:nvSpPr>
          <p:cNvPr id="273" name="Shape 273"/>
          <p:cNvSpPr>
            <a:spLocks noGrp="1"/>
          </p:cNvSpPr>
          <p:nvPr>
            <p:ph type="body" sz="quarter" idx="1"/>
          </p:nvPr>
        </p:nvSpPr>
        <p:spPr>
          <a:prstGeom prst="rect">
            <a:avLst/>
          </a:prstGeom>
        </p:spPr>
        <p:txBody>
          <a:bodyPr/>
          <a:lstStyle/>
          <a:p>
            <a:r>
              <a:t>ThisFrom CPAN:</a:t>
            </a:r>
          </a:p>
          <a:p>
            <a:pPr marL="457200" indent="-295275">
              <a:lnSpc>
                <a:spcPct val="171429"/>
              </a:lnSpc>
              <a:buClr>
                <a:srgbClr val="444444"/>
              </a:buClr>
              <a:buSzPct val="95454"/>
              <a:buFont typeface="Arial"/>
              <a:buChar char="●"/>
              <a:defRPr>
                <a:solidFill>
                  <a:srgbClr val="444444"/>
                </a:solidFill>
              </a:defRPr>
            </a:pPr>
            <a:r>
              <a:t>A co-maintainer uploaded a new release, but because of an oversight wasn’t granted permission on one of the modules. This often happens with distributions that have a different release manager each cycle.</a:t>
            </a:r>
          </a:p>
          <a:p>
            <a:pPr marL="457200" indent="-295275">
              <a:lnSpc>
                <a:spcPct val="171429"/>
              </a:lnSpc>
              <a:buClr>
                <a:srgbClr val="FF0000"/>
              </a:buClr>
              <a:buSzPct val="95454"/>
              <a:buFont typeface="Arial"/>
              <a:buChar char="●"/>
              <a:defRPr b="1">
                <a:solidFill>
                  <a:srgbClr val="FF0000"/>
                </a:solidFill>
                <a:latin typeface="Helvetica"/>
                <a:ea typeface="Helvetica"/>
                <a:cs typeface="Helvetica"/>
                <a:sym typeface="Helvetica"/>
              </a:defRPr>
            </a:pPr>
            <a:r>
              <a:t>Someone without co-maintainer permissions forked the distribution and uploaded it.</a:t>
            </a:r>
          </a:p>
          <a:p>
            <a:pPr marL="457200" indent="-295275">
              <a:lnSpc>
                <a:spcPct val="171429"/>
              </a:lnSpc>
              <a:buClr>
                <a:srgbClr val="444444"/>
              </a:buClr>
              <a:buSzPct val="95454"/>
              <a:buFont typeface="Arial"/>
              <a:buChar char="●"/>
              <a:defRPr>
                <a:solidFill>
                  <a:srgbClr val="444444"/>
                </a:solidFill>
              </a:defRPr>
            </a:pPr>
            <a:r>
              <a:t>An author makes a new release with a new namespace without realizing that namespace is taken by another author.</a:t>
            </a:r>
          </a:p>
          <a:p>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r>
              <a:t>Provenance is everything. Where did it come from and can you trust it.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178"/>
          <p:cNvSpPr>
            <a:spLocks noGrp="1" noRot="1" noChangeAspect="1"/>
          </p:cNvSpPr>
          <p:nvPr>
            <p:ph type="sldImg"/>
          </p:nvPr>
        </p:nvSpPr>
        <p:spPr>
          <a:xfrm>
            <a:off x="381000" y="685800"/>
            <a:ext cx="6096000" cy="3429000"/>
          </a:xfrm>
          <a:prstGeom prst="rect">
            <a:avLst/>
          </a:prstGeom>
        </p:spPr>
        <p:txBody>
          <a:bodyPr/>
          <a:lstStyle/>
          <a:p>
            <a:endParaRPr/>
          </a:p>
        </p:txBody>
      </p:sp>
      <p:sp>
        <p:nvSpPr>
          <p:cNvPr id="179" name="Shape 179"/>
          <p:cNvSpPr>
            <a:spLocks noGrp="1"/>
          </p:cNvSpPr>
          <p:nvPr>
            <p:ph type="body" sz="quarter" idx="1"/>
          </p:nvPr>
        </p:nvSpPr>
        <p:spPr>
          <a:prstGeom prst="rect">
            <a:avLst/>
          </a:prstGeom>
        </p:spPr>
        <p:txBody>
          <a:bodyPr/>
          <a:lstStyle/>
          <a:p>
            <a:r>
              <a:t>Sometimes as a security professional you are not aware of a product until it is ready for release and the team contacts you to say they have an issue. Today teams are beginning to be more proactive instead of reactive so hopefully you are brought in early during architecture discussions.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Shape 289"/>
          <p:cNvSpPr>
            <a:spLocks noGrp="1" noRot="1" noChangeAspect="1"/>
          </p:cNvSpPr>
          <p:nvPr>
            <p:ph type="sldImg"/>
          </p:nvPr>
        </p:nvSpPr>
        <p:spPr>
          <a:xfrm>
            <a:off x="381000" y="685800"/>
            <a:ext cx="6096000" cy="3429000"/>
          </a:xfrm>
          <a:prstGeom prst="rect">
            <a:avLst/>
          </a:prstGeom>
        </p:spPr>
        <p:txBody>
          <a:bodyPr/>
          <a:lstStyle/>
          <a:p>
            <a:endParaRPr/>
          </a:p>
        </p:txBody>
      </p:sp>
      <p:sp>
        <p:nvSpPr>
          <p:cNvPr id="290" name="Shape 290"/>
          <p:cNvSpPr>
            <a:spLocks noGrp="1"/>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r>
              <a:t>Two examples of developers that are telling you they don't necessarily do this for a living and maintenance will be less than optimal if at all. If a vulnerability is discovered can you trust that it would get fixed in a timely manner.. Probably better to look elsewhere. NOTE: The statement on opencsv would not be found without reading to the very end of the description to "Who maintains opencsv?"</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r>
              <a:t>Don't hide away from finding these things out after the fact. Make it known this has huge implications.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xfrm>
            <a:off x="381000" y="685800"/>
            <a:ext cx="6096000" cy="3429000"/>
          </a:xfrm>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t>Someone searching for a fast implementation of aes wanted to use this. The author tells you it was built to solve one use case and also goes on to tell you it is subject to attack vectors. I am not sure I would want to rest my reputation on adding this to a project.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a:spLocks noGrp="1" noRot="1" noChangeAspect="1"/>
          </p:cNvSpPr>
          <p:nvPr>
            <p:ph type="sldImg"/>
          </p:nvPr>
        </p:nvSpPr>
        <p:spPr>
          <a:xfrm>
            <a:off x="381000" y="685800"/>
            <a:ext cx="6096000" cy="3429000"/>
          </a:xfrm>
          <a:prstGeom prst="rect">
            <a:avLst/>
          </a:prstGeom>
        </p:spPr>
        <p:txBody>
          <a:bodyPr/>
          <a:lstStyle/>
          <a:p>
            <a:endParaRPr/>
          </a:p>
        </p:txBody>
      </p:sp>
      <p:sp>
        <p:nvSpPr>
          <p:cNvPr id="308" name="Shape 308"/>
          <p:cNvSpPr>
            <a:spLocks noGrp="1"/>
          </p:cNvSpPr>
          <p:nvPr>
            <p:ph type="body" sz="quarter" idx="1"/>
          </p:nvPr>
        </p:nvSpPr>
        <p:spPr>
          <a:prstGeom prst="rect">
            <a:avLst/>
          </a:prstGeom>
        </p:spPr>
        <p:txBody>
          <a:bodyPr/>
          <a:lstStyle/>
          <a:p>
            <a:r>
              <a:t>When it comes to parsers the minute someone suggests writing their own just say NOPE. When you see key words like faster, lightweight, small footprint realize that something had to be given up to gain those attributes.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We have now looked at some timeless real life examples of everything I hope to never see again. So on to look at some things that help us determine how well the community supports the open source you are choosing to put into a product.</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Shape 315"/>
          <p:cNvSpPr>
            <a:spLocks noGrp="1" noRot="1" noChangeAspect="1"/>
          </p:cNvSpPr>
          <p:nvPr>
            <p:ph type="sldImg"/>
          </p:nvPr>
        </p:nvSpPr>
        <p:spPr>
          <a:xfrm>
            <a:off x="381000" y="685800"/>
            <a:ext cx="6096000" cy="3429000"/>
          </a:xfrm>
          <a:prstGeom prst="rect">
            <a:avLst/>
          </a:prstGeom>
        </p:spPr>
        <p:txBody>
          <a:bodyPr/>
          <a:lstStyle/>
          <a:p>
            <a:endParaRPr/>
          </a:p>
        </p:txBody>
      </p:sp>
      <p:sp>
        <p:nvSpPr>
          <p:cNvPr id="316" name="Shape 316"/>
          <p:cNvSpPr>
            <a:spLocks noGrp="1"/>
          </p:cNvSpPr>
          <p:nvPr>
            <p:ph type="body" sz="quarter" idx="1"/>
          </p:nvPr>
        </p:nvSpPr>
        <p:spPr>
          <a:prstGeom prst="rect">
            <a:avLst/>
          </a:prstGeom>
        </p:spPr>
        <p:txBody>
          <a:bodyPr/>
          <a:lstStyle/>
          <a:p>
            <a:r>
              <a:t>Github has some great metrics that can really help you out.</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Shape 320"/>
          <p:cNvSpPr>
            <a:spLocks noGrp="1" noRot="1" noChangeAspect="1"/>
          </p:cNvSpPr>
          <p:nvPr>
            <p:ph type="sldImg"/>
          </p:nvPr>
        </p:nvSpPr>
        <p:spPr>
          <a:xfrm>
            <a:off x="381000" y="685800"/>
            <a:ext cx="6096000" cy="3429000"/>
          </a:xfrm>
          <a:prstGeom prst="rect">
            <a:avLst/>
          </a:prstGeom>
        </p:spPr>
        <p:txBody>
          <a:bodyPr/>
          <a:lstStyle/>
          <a:p>
            <a:endParaRPr/>
          </a:p>
        </p:txBody>
      </p:sp>
      <p:sp>
        <p:nvSpPr>
          <p:cNvPr id="321" name="Shape 321"/>
          <p:cNvSpPr>
            <a:spLocks noGrp="1"/>
          </p:cNvSpPr>
          <p:nvPr>
            <p:ph type="body" sz="quarter" idx="1"/>
          </p:nvPr>
        </p:nvSpPr>
        <p:spPr>
          <a:prstGeom prst="rect">
            <a:avLst/>
          </a:prstGeom>
        </p:spPr>
        <p:txBody>
          <a:bodyPr/>
          <a:lstStyle/>
          <a:p>
            <a:r>
              <a:rPr lang="en-US" dirty="0"/>
              <a:t>There are some key questions to ask yourself about contributors </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Shape 320"/>
          <p:cNvSpPr>
            <a:spLocks noGrp="1" noRot="1" noChangeAspect="1"/>
          </p:cNvSpPr>
          <p:nvPr>
            <p:ph type="sldImg"/>
          </p:nvPr>
        </p:nvSpPr>
        <p:spPr>
          <a:xfrm>
            <a:off x="381000" y="685800"/>
            <a:ext cx="6096000" cy="3429000"/>
          </a:xfrm>
          <a:prstGeom prst="rect">
            <a:avLst/>
          </a:prstGeom>
        </p:spPr>
        <p:txBody>
          <a:bodyPr/>
          <a:lstStyle/>
          <a:p>
            <a:endParaRPr/>
          </a:p>
        </p:txBody>
      </p:sp>
      <p:sp>
        <p:nvSpPr>
          <p:cNvPr id="321" name="Shape 321"/>
          <p:cNvSpPr>
            <a:spLocks noGrp="1"/>
          </p:cNvSpPr>
          <p:nvPr>
            <p:ph type="body" sz="quarter" idx="1"/>
          </p:nvPr>
        </p:nvSpPr>
        <p:spPr>
          <a:prstGeom prst="rect">
            <a:avLst/>
          </a:prstGeom>
        </p:spPr>
        <p:txBody>
          <a:bodyPr/>
          <a:lstStyle/>
          <a:p>
            <a:r>
              <a:rPr dirty="0"/>
              <a:t>Active contributors are good but it the significant contributors that makes a big difference. When was the last time anything was checked in or when was the last release? How many outstanding pull requests? Are there discussions taking place? How many accepted pull </a:t>
            </a:r>
            <a:r>
              <a:rPr dirty="0" err="1"/>
              <a:t>requests?Does</a:t>
            </a:r>
            <a:r>
              <a:rPr dirty="0"/>
              <a:t> the project fix issues and issue new releases? It does no one any good if there is a fix checked in but no release. Do code reviews happen? Is it one person or a group effort? More eyes is better. Than of course is there more than one maintainer. More maintainers the better.</a:t>
            </a:r>
          </a:p>
        </p:txBody>
      </p:sp>
    </p:spTree>
    <p:extLst>
      <p:ext uri="{BB962C8B-B14F-4D97-AF65-F5344CB8AC3E}">
        <p14:creationId xmlns:p14="http://schemas.microsoft.com/office/powerpoint/2010/main" val="37266650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Shape 329"/>
          <p:cNvSpPr>
            <a:spLocks noGrp="1" noRot="1" noChangeAspect="1"/>
          </p:cNvSpPr>
          <p:nvPr>
            <p:ph type="sldImg"/>
          </p:nvPr>
        </p:nvSpPr>
        <p:spPr>
          <a:xfrm>
            <a:off x="381000" y="685800"/>
            <a:ext cx="6096000" cy="3429000"/>
          </a:xfrm>
          <a:prstGeom prst="rect">
            <a:avLst/>
          </a:prstGeom>
        </p:spPr>
        <p:txBody>
          <a:bodyPr/>
          <a:lstStyle/>
          <a:p>
            <a:endParaRPr/>
          </a:p>
        </p:txBody>
      </p:sp>
      <p:sp>
        <p:nvSpPr>
          <p:cNvPr id="330" name="Shape 330"/>
          <p:cNvSpPr>
            <a:spLocks noGrp="1"/>
          </p:cNvSpPr>
          <p:nvPr>
            <p:ph type="body" sz="quarter" idx="1"/>
          </p:nvPr>
        </p:nvSpPr>
        <p:spPr>
          <a:prstGeom prst="rect">
            <a:avLst/>
          </a:prstGeom>
        </p:spPr>
        <p:txBody>
          <a:bodyPr/>
          <a:lstStyle/>
          <a:p>
            <a:r>
              <a:t>So here’s an example of an active project. Apache Kafka. Many Active and significant contributors</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Shape 336"/>
          <p:cNvSpPr>
            <a:spLocks noGrp="1" noRot="1" noChangeAspect="1"/>
          </p:cNvSpPr>
          <p:nvPr>
            <p:ph type="sldImg"/>
          </p:nvPr>
        </p:nvSpPr>
        <p:spPr>
          <a:xfrm>
            <a:off x="381000" y="685800"/>
            <a:ext cx="6096000" cy="3429000"/>
          </a:xfrm>
          <a:prstGeom prst="rect">
            <a:avLst/>
          </a:prstGeom>
        </p:spPr>
        <p:txBody>
          <a:bodyPr/>
          <a:lstStyle/>
          <a:p>
            <a:endParaRPr/>
          </a:p>
        </p:txBody>
      </p:sp>
      <p:sp>
        <p:nvSpPr>
          <p:cNvPr id="337" name="Shape 337"/>
          <p:cNvSpPr>
            <a:spLocks noGrp="1"/>
          </p:cNvSpPr>
          <p:nvPr>
            <p:ph type="body" sz="quarter" idx="1"/>
          </p:nvPr>
        </p:nvSpPr>
        <p:spPr>
          <a:prstGeom prst="rect">
            <a:avLst/>
          </a:prstGeom>
        </p:spPr>
        <p:txBody>
          <a:bodyPr/>
          <a:lstStyle/>
          <a:p>
            <a:r>
              <a:t>There were 18 contributors, 14 submitted significantly &lt; 50 lines.  Almost all of the code was written by one contributor and has had no activity since early 2017. Since it is a parser I would probably look somewhere else.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dirty="0"/>
              <a:t>I am leaving these original notes from one of my co-workers in because they are exactly what I was stating in the previous slide notes.</a:t>
            </a:r>
          </a:p>
          <a:p>
            <a:endParaRPr dirty="0"/>
          </a:p>
          <a:p>
            <a:r>
              <a:rPr dirty="0"/>
              <a:t>"So, let’s be honest, I thought the team at </a:t>
            </a:r>
            <a:r>
              <a:rPr dirty="0" err="1"/>
              <a:t>SeCoE</a:t>
            </a:r>
            <a:r>
              <a:rPr dirty="0"/>
              <a:t> that made this policy change was making a mistake.  I mean, this was better than doing full SDL on every single bit of code you used, but surely our engineers were good enough at determining what packages were good and which were terrible?   Turns out, no, we’re not."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0846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925823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546769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xfrm>
            <a:off x="381000" y="685800"/>
            <a:ext cx="6096000" cy="3429000"/>
          </a:xfrm>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r>
              <a:t>Another thing that comes up a lot is that you’ve chosen a great, well-supported framework so you think for sure everything they’ve chosen is also going to be great and well-supported.  I also wish this were true, but it’s not.</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xfrm>
            <a:off x="381000" y="685800"/>
            <a:ext cx="6096000" cy="3429000"/>
          </a:xfrm>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t>Why is this an issue? Remember that when you carefully vette an OSS component that you really need to be aware of what it depends on. Because when you bring that component into your project you will also be bringing anything it depends on too, good or bad.</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r>
              <a:t>Anybody can create and check in to projects. Just because you have valid credentials to check in to a project does not mean you're a good guy.</a:t>
            </a:r>
          </a:p>
          <a:p>
            <a:endParaRPr/>
          </a:p>
          <a:p>
            <a:r>
              <a:t>Python Security - </a:t>
            </a:r>
            <a:r>
              <a:rPr u="sng">
                <a:solidFill>
                  <a:schemeClr val="accent1"/>
                </a:solidFill>
                <a:hlinkClick r:id="rId3"/>
              </a:rPr>
              <a:t>https://github.com/PyCQA/bandit</a:t>
            </a:r>
          </a:p>
          <a:p>
            <a:r>
              <a:t>npm Security - </a:t>
            </a:r>
            <a:r>
              <a:rPr u="sng">
                <a:solidFill>
                  <a:schemeClr val="accent1"/>
                </a:solidFill>
                <a:hlinkClick r:id="rId4"/>
              </a:rPr>
              <a:t>https://github.com/i0natan/nodebestpractices#6-security-best-practices</a:t>
            </a:r>
            <a:r>
              <a:t> </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Shape 359"/>
          <p:cNvSpPr>
            <a:spLocks noGrp="1" noRot="1" noChangeAspect="1"/>
          </p:cNvSpPr>
          <p:nvPr>
            <p:ph type="sldImg"/>
          </p:nvPr>
        </p:nvSpPr>
        <p:spPr>
          <a:xfrm>
            <a:off x="381000" y="685800"/>
            <a:ext cx="6096000" cy="3429000"/>
          </a:xfrm>
          <a:prstGeom prst="rect">
            <a:avLst/>
          </a:prstGeom>
        </p:spPr>
        <p:txBody>
          <a:bodyPr/>
          <a:lstStyle/>
          <a:p>
            <a:endParaRPr/>
          </a:p>
        </p:txBody>
      </p:sp>
      <p:sp>
        <p:nvSpPr>
          <p:cNvPr id="360" name="Shape 360"/>
          <p:cNvSpPr>
            <a:spLocks noGrp="1"/>
          </p:cNvSpPr>
          <p:nvPr>
            <p:ph type="body" sz="quarter" idx="1"/>
          </p:nvPr>
        </p:nvSpPr>
        <p:spPr>
          <a:prstGeom prst="rect">
            <a:avLst/>
          </a:prstGeom>
        </p:spPr>
        <p:txBody>
          <a:bodyPr/>
          <a:lstStyle/>
          <a:p>
            <a:r>
              <a:t>As seen in this chart of the npm tree of the first 4 levels of dependency shows that if you were to slip one module in there or even take one away you could wreak havoc</a:t>
            </a:r>
          </a:p>
          <a:p>
            <a:endParaRPr/>
          </a:p>
          <a:p>
            <a:r>
              <a:t>Oh wait!! that already happened</a:t>
            </a:r>
          </a:p>
          <a:p>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Shape 364"/>
          <p:cNvSpPr>
            <a:spLocks noGrp="1" noRot="1" noChangeAspect="1"/>
          </p:cNvSpPr>
          <p:nvPr>
            <p:ph type="sldImg"/>
          </p:nvPr>
        </p:nvSpPr>
        <p:spPr>
          <a:xfrm>
            <a:off x="381000" y="685800"/>
            <a:ext cx="6096000" cy="3429000"/>
          </a:xfrm>
          <a:prstGeom prst="rect">
            <a:avLst/>
          </a:prstGeom>
        </p:spPr>
        <p:txBody>
          <a:bodyPr/>
          <a:lstStyle/>
          <a:p>
            <a:endParaRPr/>
          </a:p>
        </p:txBody>
      </p:sp>
      <p:sp>
        <p:nvSpPr>
          <p:cNvPr id="365" name="Shape 365"/>
          <p:cNvSpPr>
            <a:spLocks noGrp="1"/>
          </p:cNvSpPr>
          <p:nvPr>
            <p:ph type="body" sz="quarter" idx="1"/>
          </p:nvPr>
        </p:nvSpPr>
        <p:spPr>
          <a:prstGeom prst="rect">
            <a:avLst/>
          </a:prstGeom>
        </p:spPr>
        <p:txBody>
          <a:bodyPr/>
          <a:lstStyle/>
          <a:p>
            <a:r>
              <a:t>A related story about this is the “11 lines of code that nearly broke the Internet”</a:t>
            </a:r>
          </a:p>
          <a:p>
            <a:r>
              <a:t>This is kind of a sad story about a guy whose open source project had the same name as something someone else had trademarked.  When he refused to change the name of his already well-established project, the lawers got npm to give them rights to the name and thus trounced his work.</a:t>
            </a:r>
          </a:p>
          <a:p>
            <a:r>
              <a:t>Upset, he pulled the rest of his code in protest, including software that was used by a bunch of big names, including Facebook and Netflix.  All of a sudden, big popular projects were broken, and people were freaking out. Npm re-published his removed code and gave it to a new owner.</a:t>
            </a:r>
          </a:p>
          <a:p>
            <a:endParaRPr/>
          </a:p>
          <a:p>
            <a:r>
              <a:t>There’s two things you should worry about here: one, if there’s a trademark dispute on a name, code you’re using may suddenly be completely different code.  And similarly, if a project becomes popular, it could be handed over to a new owner without consent or any warning.  If you don’t verify the code you’re getting, you could seriously be getting anything, at any time, and not just if the developer decided to become malicious.</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Shape 370"/>
          <p:cNvSpPr>
            <a:spLocks noGrp="1" noRot="1" noChangeAspect="1"/>
          </p:cNvSpPr>
          <p:nvPr>
            <p:ph type="sldImg"/>
          </p:nvPr>
        </p:nvSpPr>
        <p:spPr>
          <a:xfrm>
            <a:off x="381000" y="685800"/>
            <a:ext cx="6096000" cy="3429000"/>
          </a:xfrm>
          <a:prstGeom prst="rect">
            <a:avLst/>
          </a:prstGeom>
        </p:spPr>
        <p:txBody>
          <a:bodyPr/>
          <a:lstStyle/>
          <a:p>
            <a:endParaRPr/>
          </a:p>
        </p:txBody>
      </p:sp>
      <p:sp>
        <p:nvSpPr>
          <p:cNvPr id="371" name="Shape 371"/>
          <p:cNvSpPr>
            <a:spLocks noGrp="1"/>
          </p:cNvSpPr>
          <p:nvPr>
            <p:ph type="body" sz="quarter" idx="1"/>
          </p:nvPr>
        </p:nvSpPr>
        <p:spPr>
          <a:prstGeom prst="rect">
            <a:avLst/>
          </a:prstGeom>
        </p:spPr>
        <p:txBody>
          <a:bodyPr/>
          <a:lstStyle/>
          <a:p>
            <a:r>
              <a:rPr dirty="0"/>
              <a:t>On the morning of November 26th, </a:t>
            </a:r>
            <a:r>
              <a:rPr dirty="0" err="1"/>
              <a:t>npm’s</a:t>
            </a:r>
            <a:r>
              <a:rPr dirty="0"/>
              <a:t> security team was notified of a malicious package that had made its way into event-stream, a popular </a:t>
            </a:r>
            <a:r>
              <a:rPr dirty="0" err="1"/>
              <a:t>npm</a:t>
            </a:r>
            <a:r>
              <a:rPr dirty="0"/>
              <a:t> package. After triaging the malware, </a:t>
            </a:r>
            <a:r>
              <a:rPr dirty="0" err="1"/>
              <a:t>npm</a:t>
            </a:r>
            <a:r>
              <a:rPr dirty="0"/>
              <a:t> Security responded by removing </a:t>
            </a:r>
            <a:r>
              <a:rPr dirty="0" err="1"/>
              <a:t>flatmap</a:t>
            </a:r>
            <a:r>
              <a:rPr dirty="0"/>
              <a:t>-stream and event-stream@3.3.6 from the Registry and taking ownership of the event-stream package to prevent further abuse.</a:t>
            </a:r>
          </a:p>
          <a:p>
            <a:endParaRPr dirty="0"/>
          </a:p>
          <a:p>
            <a:r>
              <a:rPr dirty="0"/>
              <a:t>Now that it has happened once do you think it can happen again</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Shape 370"/>
          <p:cNvSpPr>
            <a:spLocks noGrp="1" noRot="1" noChangeAspect="1"/>
          </p:cNvSpPr>
          <p:nvPr>
            <p:ph type="sldImg"/>
          </p:nvPr>
        </p:nvSpPr>
        <p:spPr>
          <a:xfrm>
            <a:off x="381000" y="685800"/>
            <a:ext cx="6096000" cy="3429000"/>
          </a:xfrm>
          <a:prstGeom prst="rect">
            <a:avLst/>
          </a:prstGeom>
        </p:spPr>
        <p:txBody>
          <a:bodyPr/>
          <a:lstStyle/>
          <a:p>
            <a:endParaRPr/>
          </a:p>
        </p:txBody>
      </p:sp>
      <p:sp>
        <p:nvSpPr>
          <p:cNvPr id="371" name="Shape 371"/>
          <p:cNvSpPr>
            <a:spLocks noGrp="1"/>
          </p:cNvSpPr>
          <p:nvPr>
            <p:ph type="body" sz="quarter" idx="1"/>
          </p:nvPr>
        </p:nvSpPr>
        <p:spPr>
          <a:prstGeom prst="rect">
            <a:avLst/>
          </a:prstGeom>
        </p:spPr>
        <p:txBody>
          <a:bodyPr/>
          <a:lstStyle/>
          <a:p>
            <a:r>
              <a:rPr lang="en-US" sz="1200" b="0" i="0" dirty="0">
                <a:effectLst/>
                <a:latin typeface="Helvetica Neue"/>
                <a:ea typeface="Helvetica Neue"/>
                <a:cs typeface="Helvetica Neue"/>
                <a:sym typeface="Helvetica Neue"/>
              </a:rPr>
              <a:t>Despite being just two lines of code that perform a basic check, the is-promise library is one of today's most popular JavaScript </a:t>
            </a:r>
            <a:r>
              <a:rPr lang="en-US" sz="1200" b="0" i="0" dirty="0" err="1">
                <a:effectLst/>
                <a:latin typeface="Helvetica Neue"/>
                <a:ea typeface="Helvetica Neue"/>
                <a:cs typeface="Helvetica Neue"/>
                <a:sym typeface="Helvetica Neue"/>
              </a:rPr>
              <a:t>npm</a:t>
            </a:r>
            <a:r>
              <a:rPr lang="en-US" sz="1200" b="0" i="0" dirty="0">
                <a:effectLst/>
                <a:latin typeface="Helvetica Neue"/>
                <a:ea typeface="Helvetica Neue"/>
                <a:cs typeface="Helvetica Neue"/>
                <a:sym typeface="Helvetica Neue"/>
              </a:rPr>
              <a:t> packages (libraries). </a:t>
            </a:r>
            <a:r>
              <a:rPr lang="en-US" sz="1200" b="0" i="0" u="none" strike="noStrike" dirty="0">
                <a:effectLst/>
                <a:latin typeface="Helvetica Neue"/>
                <a:ea typeface="Helvetica Neue"/>
                <a:cs typeface="Helvetica Neue"/>
                <a:sym typeface="Helvetica Neue"/>
                <a:hlinkClick r:id="rId3"/>
              </a:rPr>
              <a:t>According to GitHub</a:t>
            </a:r>
            <a:r>
              <a:rPr lang="en-US" sz="1200" b="0" i="0" dirty="0">
                <a:effectLst/>
                <a:latin typeface="Helvetica Neue"/>
                <a:ea typeface="Helvetica Neue"/>
                <a:cs typeface="Helvetica Neue"/>
                <a:sym typeface="Helvetica Neue"/>
              </a:rPr>
              <a:t>, the library is part of more than 3.4 million projects and used as a dependency by 766 other JavaScript libraries.</a:t>
            </a:r>
          </a:p>
          <a:p>
            <a:r>
              <a:rPr lang="en-US" sz="1200" b="0" i="0" dirty="0">
                <a:effectLst/>
                <a:latin typeface="Helvetica Neue"/>
                <a:ea typeface="Helvetica Neue"/>
                <a:cs typeface="Helvetica Neue"/>
                <a:sym typeface="Helvetica Neue"/>
              </a:rPr>
              <a:t>Over the weekend, the is-promised library was updated to receive support to work as an </a:t>
            </a:r>
            <a:r>
              <a:rPr lang="en-US" sz="1200" b="0" i="0" u="none" strike="noStrike" dirty="0">
                <a:effectLst/>
                <a:latin typeface="Helvetica Neue"/>
                <a:ea typeface="Helvetica Neue"/>
                <a:cs typeface="Helvetica Neue"/>
                <a:sym typeface="Helvetica Neue"/>
                <a:hlinkClick r:id="rId4"/>
              </a:rPr>
              <a:t>ES module</a:t>
            </a:r>
            <a:r>
              <a:rPr lang="en-US" sz="1200" b="0" i="0" dirty="0">
                <a:effectLst/>
                <a:latin typeface="Helvetica Neue"/>
                <a:ea typeface="Helvetica Neue"/>
                <a:cs typeface="Helvetica Neue"/>
                <a:sym typeface="Helvetica Neue"/>
              </a:rPr>
              <a:t> -- the standardized module system used by the JavaScript language.</a:t>
            </a:r>
          </a:p>
          <a:p>
            <a:endParaRPr lang="en-US" sz="1200" b="0" i="0" dirty="0">
              <a:effectLst/>
              <a:latin typeface="Helvetica Neue"/>
              <a:ea typeface="Helvetica Neue"/>
              <a:cs typeface="Helvetica Neue"/>
              <a:sym typeface="Helvetica Neue"/>
            </a:endParaRPr>
          </a:p>
          <a:p>
            <a:r>
              <a:rPr lang="en-US" sz="1200" b="0" i="0" dirty="0">
                <a:effectLst/>
                <a:latin typeface="Helvetica Neue"/>
                <a:ea typeface="Helvetica Neue"/>
                <a:cs typeface="Helvetica Neue"/>
                <a:sym typeface="Helvetica Neue"/>
              </a:rPr>
              <a:t>However, the is-promise v.2.2.0 release didn't adhere to the proper ES module standards. As soon as the update was out, projects that used is-promise inside their build chain started failing due to the improper ES module support [</a:t>
            </a:r>
            <a:r>
              <a:rPr lang="en-US" sz="1200" b="0" i="0" u="none" strike="noStrike" dirty="0">
                <a:effectLst/>
                <a:latin typeface="Helvetica Neue"/>
                <a:ea typeface="Helvetica Neue"/>
                <a:cs typeface="Helvetica Neue"/>
                <a:sym typeface="Helvetica Neue"/>
                <a:hlinkClick r:id="rId5"/>
              </a:rPr>
              <a:t>1</a:t>
            </a:r>
            <a:r>
              <a:rPr lang="en-US" sz="1200" b="0" i="0" dirty="0">
                <a:effectLst/>
                <a:latin typeface="Helvetica Neue"/>
                <a:ea typeface="Helvetica Neue"/>
                <a:cs typeface="Helvetica Neue"/>
                <a:sym typeface="Helvetica Neue"/>
              </a:rPr>
              <a:t>, </a:t>
            </a:r>
            <a:r>
              <a:rPr lang="en-US" sz="1200" b="0" i="0" u="none" strike="noStrike" dirty="0">
                <a:effectLst/>
                <a:latin typeface="Helvetica Neue"/>
                <a:ea typeface="Helvetica Neue"/>
                <a:cs typeface="Helvetica Neue"/>
                <a:sym typeface="Helvetica Neue"/>
                <a:hlinkClick r:id="rId6"/>
              </a:rPr>
              <a:t>2</a:t>
            </a:r>
            <a:r>
              <a:rPr lang="en-US" sz="1200" b="0" i="0" dirty="0">
                <a:effectLst/>
                <a:latin typeface="Helvetica Neue"/>
                <a:ea typeface="Helvetica Neue"/>
                <a:cs typeface="Helvetica Neue"/>
                <a:sym typeface="Helvetica Neue"/>
              </a:rPr>
              <a:t>, </a:t>
            </a:r>
            <a:r>
              <a:rPr lang="en-US" sz="1200" b="0" i="0" u="none" strike="noStrike" dirty="0">
                <a:effectLst/>
                <a:latin typeface="Helvetica Neue"/>
                <a:ea typeface="Helvetica Neue"/>
                <a:cs typeface="Helvetica Neue"/>
                <a:sym typeface="Helvetica Neue"/>
                <a:hlinkClick r:id="rId7"/>
              </a:rPr>
              <a:t>3</a:t>
            </a:r>
            <a:r>
              <a:rPr lang="en-US" sz="1200" b="0" i="0" dirty="0">
                <a:effectLst/>
                <a:latin typeface="Helvetica Neue"/>
                <a:ea typeface="Helvetica Neue"/>
                <a:cs typeface="Helvetica Neue"/>
                <a:sym typeface="Helvetica Neue"/>
              </a:rPr>
              <a:t>, </a:t>
            </a:r>
            <a:r>
              <a:rPr lang="en-US" sz="1200" b="0" i="0" u="none" strike="noStrike" dirty="0">
                <a:effectLst/>
                <a:latin typeface="Helvetica Neue"/>
                <a:ea typeface="Helvetica Neue"/>
                <a:cs typeface="Helvetica Neue"/>
                <a:sym typeface="Helvetica Neue"/>
                <a:hlinkClick r:id="rId8"/>
              </a:rPr>
              <a:t>4</a:t>
            </a:r>
            <a:r>
              <a:rPr lang="en-US" sz="1200" b="0" i="0" dirty="0">
                <a:effectLst/>
                <a:latin typeface="Helvetica Neue"/>
                <a:ea typeface="Helvetica Neue"/>
                <a:cs typeface="Helvetica Neue"/>
                <a:sym typeface="Helvetica Neue"/>
              </a:rPr>
              <a:t>, </a:t>
            </a:r>
            <a:r>
              <a:rPr lang="en-US" sz="1200" b="0" i="0" u="none" strike="noStrike" dirty="0">
                <a:effectLst/>
                <a:latin typeface="Helvetica Neue"/>
                <a:ea typeface="Helvetica Neue"/>
                <a:cs typeface="Helvetica Neue"/>
                <a:sym typeface="Helvetica Neue"/>
                <a:hlinkClick r:id="rId9"/>
              </a:rPr>
              <a:t>5</a:t>
            </a:r>
            <a:r>
              <a:rPr lang="en-US" sz="1200" b="0" i="0" dirty="0">
                <a:effectLst/>
                <a:latin typeface="Helvetica Neue"/>
                <a:ea typeface="Helvetica Neue"/>
                <a:cs typeface="Helvetica Neue"/>
                <a:sym typeface="Helvetica Neue"/>
              </a:rPr>
              <a:t>, </a:t>
            </a:r>
            <a:r>
              <a:rPr lang="en-US" sz="1200" b="0" i="0" u="none" strike="noStrike" dirty="0">
                <a:effectLst/>
                <a:latin typeface="Helvetica Neue"/>
                <a:ea typeface="Helvetica Neue"/>
                <a:cs typeface="Helvetica Neue"/>
                <a:sym typeface="Helvetica Neue"/>
                <a:hlinkClick r:id="rId10"/>
              </a:rPr>
              <a:t>6</a:t>
            </a:r>
            <a:r>
              <a:rPr lang="en-US" sz="1200" b="0" i="0" dirty="0">
                <a:effectLst/>
                <a:latin typeface="Helvetica Neue"/>
                <a:ea typeface="Helvetica Neue"/>
                <a:cs typeface="Helvetica Neue"/>
                <a:sym typeface="Helvetica Neue"/>
              </a:rPr>
              <a:t>, </a:t>
            </a:r>
            <a:r>
              <a:rPr lang="en-US" sz="1200" b="0" i="0" u="none" strike="noStrike" dirty="0">
                <a:effectLst/>
                <a:latin typeface="Helvetica Neue"/>
                <a:ea typeface="Helvetica Neue"/>
                <a:cs typeface="Helvetica Neue"/>
                <a:sym typeface="Helvetica Neue"/>
                <a:hlinkClick r:id="rId11"/>
              </a:rPr>
              <a:t>7</a:t>
            </a:r>
            <a:r>
              <a:rPr lang="en-US" sz="1200" b="0" i="0" dirty="0">
                <a:effectLst/>
                <a:latin typeface="Helvetica Neue"/>
                <a:ea typeface="Helvetica Neue"/>
                <a:cs typeface="Helvetica Neue"/>
                <a:sym typeface="Helvetica Neue"/>
              </a:rPr>
              <a:t>, </a:t>
            </a:r>
            <a:r>
              <a:rPr lang="en-US" sz="1200" b="0" i="0" u="none" strike="noStrike" dirty="0">
                <a:effectLst/>
                <a:latin typeface="Helvetica Neue"/>
                <a:ea typeface="Helvetica Neue"/>
                <a:cs typeface="Helvetica Neue"/>
                <a:sym typeface="Helvetica Neue"/>
                <a:hlinkClick r:id="rId12"/>
              </a:rPr>
              <a:t>8</a:t>
            </a:r>
            <a:r>
              <a:rPr lang="en-US" sz="1200" b="0" i="0" dirty="0">
                <a:effectLst/>
                <a:latin typeface="Helvetica Neue"/>
                <a:ea typeface="Helvetica Neue"/>
                <a:cs typeface="Helvetica Neue"/>
                <a:sym typeface="Helvetica Neue"/>
              </a:rPr>
              <a:t>, </a:t>
            </a:r>
            <a:r>
              <a:rPr lang="en-US" sz="1200" b="0" i="0" u="none" strike="noStrike" dirty="0">
                <a:effectLst/>
                <a:latin typeface="Helvetica Neue"/>
                <a:ea typeface="Helvetica Neue"/>
                <a:cs typeface="Helvetica Neue"/>
                <a:sym typeface="Helvetica Neue"/>
                <a:hlinkClick r:id="rId13"/>
              </a:rPr>
              <a:t>9</a:t>
            </a:r>
            <a:r>
              <a:rPr lang="en-US" sz="1200" b="0" i="0" dirty="0">
                <a:effectLst/>
                <a:latin typeface="Helvetica Neue"/>
                <a:ea typeface="Helvetica Neue"/>
                <a:cs typeface="Helvetica Neue"/>
                <a:sym typeface="Helvetica Neue"/>
              </a:rPr>
              <a:t>, </a:t>
            </a:r>
            <a:r>
              <a:rPr lang="en-US" sz="1200" b="0" i="0" u="none" strike="noStrike" dirty="0">
                <a:effectLst/>
                <a:latin typeface="Helvetica Neue"/>
                <a:ea typeface="Helvetica Neue"/>
                <a:cs typeface="Helvetica Neue"/>
                <a:sym typeface="Helvetica Neue"/>
                <a:hlinkClick r:id="rId14"/>
              </a:rPr>
              <a:t>10</a:t>
            </a:r>
            <a:r>
              <a:rPr lang="en-US" sz="1200" b="0" i="0" dirty="0">
                <a:effectLst/>
                <a:latin typeface="Helvetica Neue"/>
                <a:ea typeface="Helvetica Neue"/>
                <a:cs typeface="Helvetica Neue"/>
                <a:sym typeface="Helvetica Neue"/>
              </a:rPr>
              <a:t>].</a:t>
            </a:r>
          </a:p>
          <a:p>
            <a:r>
              <a:rPr lang="en-US" sz="1200" b="0" i="0" dirty="0">
                <a:effectLst/>
                <a:latin typeface="Helvetica Neue"/>
                <a:ea typeface="Helvetica Neue"/>
                <a:cs typeface="Helvetica Neue"/>
                <a:sym typeface="Helvetica Neue"/>
              </a:rPr>
              <a:t>The effect of the error was felt immediately, and impacted from closed-source JavaScript codebases to some of the JavaScript ecosystem's biggest projects.</a:t>
            </a:r>
          </a:p>
          <a:p>
            <a:r>
              <a:rPr lang="en-US" sz="1200" b="0" i="0" dirty="0">
                <a:effectLst/>
                <a:latin typeface="Helvetica Neue"/>
                <a:ea typeface="Helvetica Neue"/>
                <a:cs typeface="Helvetica Neue"/>
                <a:sym typeface="Helvetica Neue"/>
              </a:rPr>
              <a:t>This included Facebook's Create React App (the standard template for creating React apps), Google's Angular framework, Google's Firebase-tools, Amazon's AWS Serverless CLI, </a:t>
            </a:r>
            <a:r>
              <a:rPr lang="en-US" sz="1200" b="0" i="0" dirty="0" err="1">
                <a:effectLst/>
                <a:latin typeface="Helvetica Neue"/>
                <a:ea typeface="Helvetica Neue"/>
                <a:cs typeface="Helvetica Neue"/>
                <a:sym typeface="Helvetica Neue"/>
              </a:rPr>
              <a:t>Nuxt.js</a:t>
            </a:r>
            <a:r>
              <a:rPr lang="en-US" sz="1200" b="0" i="0" dirty="0">
                <a:effectLst/>
                <a:latin typeface="Helvetica Neue"/>
                <a:ea typeface="Helvetica Neue"/>
                <a:cs typeface="Helvetica Neue"/>
                <a:sym typeface="Helvetica Neue"/>
              </a:rPr>
              <a:t>, AVA, and more.</a:t>
            </a:r>
          </a:p>
        </p:txBody>
      </p:sp>
    </p:spTree>
    <p:extLst>
      <p:ext uri="{BB962C8B-B14F-4D97-AF65-F5344CB8AC3E}">
        <p14:creationId xmlns:p14="http://schemas.microsoft.com/office/powerpoint/2010/main" val="13338474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a:spLocks noGrp="1" noRot="1" noChangeAspect="1"/>
          </p:cNvSpPr>
          <p:nvPr>
            <p:ph type="sldImg"/>
          </p:nvPr>
        </p:nvSpPr>
        <p:spPr>
          <a:xfrm>
            <a:off x="381000" y="685800"/>
            <a:ext cx="6096000" cy="3429000"/>
          </a:xfrm>
          <a:prstGeom prst="rect">
            <a:avLst/>
          </a:prstGeom>
        </p:spPr>
        <p:txBody>
          <a:bodyPr/>
          <a:lstStyle/>
          <a:p>
            <a:endParaRPr/>
          </a:p>
        </p:txBody>
      </p:sp>
      <p:sp>
        <p:nvSpPr>
          <p:cNvPr id="183" name="Shape 183"/>
          <p:cNvSpPr>
            <a:spLocks noGrp="1"/>
          </p:cNvSpPr>
          <p:nvPr>
            <p:ph type="body" sz="quarter" idx="1"/>
          </p:nvPr>
        </p:nvSpPr>
        <p:spPr>
          <a:prstGeom prst="rect">
            <a:avLst/>
          </a:prstGeom>
        </p:spPr>
        <p:txBody>
          <a:bodyPr/>
          <a:lstStyle/>
          <a:p>
            <a:r>
              <a:rPr dirty="0"/>
              <a:t>I originally was a Security Champion in Intel's Open Source Technology Center (OTC). This was a full time job and when the Security Development Lifecycle was expanded to cover all software at Intel, well let's say it was a nightmare. No one truly understood how much open source software was being used but our small team understood all to well. I moved to the Corporate team responsible for governance, training and SDL. This is important because in order to work across Business Units you need to have management backing.</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Shape 370"/>
          <p:cNvSpPr>
            <a:spLocks noGrp="1" noRot="1" noChangeAspect="1"/>
          </p:cNvSpPr>
          <p:nvPr>
            <p:ph type="sldImg"/>
          </p:nvPr>
        </p:nvSpPr>
        <p:spPr>
          <a:xfrm>
            <a:off x="381000" y="685800"/>
            <a:ext cx="6096000" cy="3429000"/>
          </a:xfrm>
          <a:prstGeom prst="rect">
            <a:avLst/>
          </a:prstGeom>
        </p:spPr>
        <p:txBody>
          <a:bodyPr/>
          <a:lstStyle/>
          <a:p>
            <a:endParaRPr/>
          </a:p>
        </p:txBody>
      </p:sp>
      <p:sp>
        <p:nvSpPr>
          <p:cNvPr id="371" name="Shape 371"/>
          <p:cNvSpPr>
            <a:spLocks noGrp="1"/>
          </p:cNvSpPr>
          <p:nvPr>
            <p:ph type="body" sz="quarter" idx="1"/>
          </p:nvPr>
        </p:nvSpPr>
        <p:spPr>
          <a:prstGeom prst="rect">
            <a:avLst/>
          </a:prstGeom>
        </p:spPr>
        <p:txBody>
          <a:bodyPr/>
          <a:lstStyle/>
          <a:p>
            <a:r>
              <a:rPr lang="en-US" sz="1200" b="0" i="0" dirty="0">
                <a:effectLst/>
                <a:latin typeface="Helvetica Neue"/>
                <a:ea typeface="Helvetica Neue"/>
                <a:cs typeface="Helvetica Neue"/>
                <a:sym typeface="Helvetica Neue"/>
              </a:rPr>
              <a:t>Users of popular open-source libraries 'colors' and 'faker' were left stunned after they saw their applications, using these libraries, printing gibberish data and breaking.</a:t>
            </a:r>
          </a:p>
          <a:p>
            <a:r>
              <a:rPr lang="en-US" sz="1200" b="0" i="0" dirty="0">
                <a:effectLst/>
                <a:latin typeface="Helvetica Neue"/>
                <a:ea typeface="Helvetica Neue"/>
                <a:cs typeface="Helvetica Neue"/>
                <a:sym typeface="Helvetica Neue"/>
              </a:rPr>
              <a:t>Some surmised if the NPM libraries had been compromised, but it turns out there's much more to the story.</a:t>
            </a:r>
          </a:p>
          <a:p>
            <a:r>
              <a:rPr lang="en-US" sz="1200" b="0" i="0" dirty="0">
                <a:effectLst/>
                <a:latin typeface="Helvetica Neue"/>
                <a:ea typeface="Helvetica Neue"/>
                <a:cs typeface="Helvetica Neue"/>
                <a:sym typeface="Helvetica Neue"/>
              </a:rPr>
              <a:t>The developer of these libraries intentionally introduced an infinite loop that bricked </a:t>
            </a:r>
            <a:r>
              <a:rPr lang="en-US" sz="1200" b="1" i="0" dirty="0">
                <a:effectLst/>
                <a:latin typeface="Helvetica Neue"/>
                <a:ea typeface="Helvetica Neue"/>
                <a:cs typeface="Helvetica Neue"/>
                <a:sym typeface="Helvetica Neue"/>
              </a:rPr>
              <a:t>thousands of projects</a:t>
            </a:r>
            <a:r>
              <a:rPr lang="en-US" sz="1200" b="0" i="0" dirty="0">
                <a:effectLst/>
                <a:latin typeface="Helvetica Neue"/>
                <a:ea typeface="Helvetica Neue"/>
                <a:cs typeface="Helvetica Neue"/>
                <a:sym typeface="Helvetica Neue"/>
              </a:rPr>
              <a:t> that depend on 'colors' and 'faker.' </a:t>
            </a:r>
          </a:p>
          <a:p>
            <a:r>
              <a:rPr lang="en-US" sz="1200" b="0" i="0" dirty="0">
                <a:effectLst/>
                <a:latin typeface="Helvetica Neue"/>
                <a:ea typeface="Helvetica Neue"/>
                <a:cs typeface="Helvetica Neue"/>
                <a:sym typeface="Helvetica Neue"/>
              </a:rPr>
              <a:t>The </a:t>
            </a:r>
            <a:r>
              <a:rPr lang="en-US" sz="1200" b="0" i="1" dirty="0">
                <a:effectLst/>
                <a:latin typeface="Helvetica Neue"/>
                <a:ea typeface="Helvetica Neue"/>
                <a:cs typeface="Helvetica Neue"/>
                <a:sym typeface="Helvetica Neue"/>
              </a:rPr>
              <a:t>colors</a:t>
            </a:r>
            <a:r>
              <a:rPr lang="en-US" sz="1200" b="0" i="0" dirty="0">
                <a:effectLst/>
                <a:latin typeface="Helvetica Neue"/>
                <a:ea typeface="Helvetica Neue"/>
                <a:cs typeface="Helvetica Neue"/>
                <a:sym typeface="Helvetica Neue"/>
              </a:rPr>
              <a:t> library receives over </a:t>
            </a:r>
            <a:r>
              <a:rPr lang="en-US" sz="1200" b="0" i="0" u="none" strike="noStrike" dirty="0">
                <a:effectLst/>
                <a:latin typeface="Helvetica Neue"/>
                <a:ea typeface="Helvetica Neue"/>
                <a:cs typeface="Helvetica Neue"/>
                <a:sym typeface="Helvetica Neue"/>
                <a:hlinkClick r:id="rId3"/>
              </a:rPr>
              <a:t>20 million weekly downloads</a:t>
            </a:r>
            <a:r>
              <a:rPr lang="en-US" sz="1200" b="0" i="0" dirty="0">
                <a:effectLst/>
                <a:latin typeface="Helvetica Neue"/>
                <a:ea typeface="Helvetica Neue"/>
                <a:cs typeface="Helvetica Neue"/>
                <a:sym typeface="Helvetica Neue"/>
              </a:rPr>
              <a:t> on </a:t>
            </a:r>
            <a:r>
              <a:rPr lang="en-US" sz="1200" b="0" i="0" dirty="0" err="1">
                <a:effectLst/>
                <a:latin typeface="Helvetica Neue"/>
                <a:ea typeface="Helvetica Neue"/>
                <a:cs typeface="Helvetica Neue"/>
                <a:sym typeface="Helvetica Neue"/>
              </a:rPr>
              <a:t>npm</a:t>
            </a:r>
            <a:r>
              <a:rPr lang="en-US" sz="1200" b="0" i="0" dirty="0">
                <a:effectLst/>
                <a:latin typeface="Helvetica Neue"/>
                <a:ea typeface="Helvetica Neue"/>
                <a:cs typeface="Helvetica Neue"/>
                <a:sym typeface="Helvetica Neue"/>
              </a:rPr>
              <a:t> alone and has almost 19,000 projects relying on it. Whereas, </a:t>
            </a:r>
            <a:r>
              <a:rPr lang="en-US" sz="1200" b="0" i="1" u="none" strike="noStrike" dirty="0">
                <a:effectLst/>
                <a:latin typeface="Helvetica Neue"/>
                <a:ea typeface="Helvetica Neue"/>
                <a:cs typeface="Helvetica Neue"/>
                <a:sym typeface="Helvetica Neue"/>
                <a:hlinkClick r:id="rId4"/>
              </a:rPr>
              <a:t>faker</a:t>
            </a:r>
            <a:r>
              <a:rPr lang="en-US" sz="1200" b="0" i="0" dirty="0">
                <a:effectLst/>
                <a:latin typeface="Helvetica Neue"/>
                <a:ea typeface="Helvetica Neue"/>
                <a:cs typeface="Helvetica Neue"/>
                <a:sym typeface="Helvetica Neue"/>
              </a:rPr>
              <a:t> receives over 2.8 million weekly downloads on </a:t>
            </a:r>
            <a:r>
              <a:rPr lang="en-US" sz="1200" b="0" i="0" dirty="0" err="1">
                <a:effectLst/>
                <a:latin typeface="Helvetica Neue"/>
                <a:ea typeface="Helvetica Neue"/>
                <a:cs typeface="Helvetica Neue"/>
                <a:sym typeface="Helvetica Neue"/>
              </a:rPr>
              <a:t>npm</a:t>
            </a:r>
            <a:r>
              <a:rPr lang="en-US" sz="1200" b="0" i="0" dirty="0">
                <a:effectLst/>
                <a:latin typeface="Helvetica Neue"/>
                <a:ea typeface="Helvetica Neue"/>
                <a:cs typeface="Helvetica Neue"/>
                <a:sym typeface="Helvetica Neue"/>
              </a:rPr>
              <a:t>, and has over 2,500 dependents.</a:t>
            </a:r>
          </a:p>
          <a:p>
            <a:endParaRPr lang="en-US" sz="1200" b="0" i="0" dirty="0">
              <a:effectLst/>
              <a:latin typeface="Helvetica Neue"/>
              <a:ea typeface="Helvetica Neue"/>
              <a:cs typeface="Helvetica Neue"/>
              <a:sym typeface="Helvetica Neue"/>
            </a:endParaRPr>
          </a:p>
          <a:p>
            <a:r>
              <a:rPr lang="en-US" sz="1200" b="0" i="0" dirty="0">
                <a:effectLst/>
                <a:latin typeface="Helvetica Neue"/>
                <a:ea typeface="Helvetica Neue"/>
                <a:cs typeface="Helvetica Neue"/>
                <a:sym typeface="Helvetica Neue"/>
              </a:rPr>
              <a:t>"Apparently the author of '</a:t>
            </a:r>
            <a:r>
              <a:rPr lang="en-US" sz="1200" b="0" i="0" dirty="0" err="1">
                <a:effectLst/>
                <a:latin typeface="Helvetica Neue"/>
                <a:ea typeface="Helvetica Neue"/>
                <a:cs typeface="Helvetica Neue"/>
                <a:sym typeface="Helvetica Neue"/>
              </a:rPr>
              <a:t>colors.js</a:t>
            </a:r>
            <a:r>
              <a:rPr lang="en-US" sz="1200" b="0" i="0" dirty="0">
                <a:effectLst/>
                <a:latin typeface="Helvetica Neue"/>
                <a:ea typeface="Helvetica Neue"/>
                <a:cs typeface="Helvetica Neue"/>
                <a:sym typeface="Helvetica Neue"/>
              </a:rPr>
              <a:t>' is angry for not being </a:t>
            </a:r>
            <a:r>
              <a:rPr lang="en-US" sz="1200" b="0" i="0" dirty="0" err="1">
                <a:effectLst/>
                <a:latin typeface="Helvetica Neue"/>
                <a:ea typeface="Helvetica Neue"/>
                <a:cs typeface="Helvetica Neue"/>
                <a:sym typeface="Helvetica Neue"/>
              </a:rPr>
              <a:t>payed</a:t>
            </a:r>
            <a:r>
              <a:rPr lang="en-US" sz="1200" b="0" i="0" dirty="0">
                <a:effectLst/>
                <a:latin typeface="Helvetica Neue"/>
                <a:ea typeface="Helvetica Neue"/>
                <a:cs typeface="Helvetica Neue"/>
                <a:sym typeface="Helvetica Neue"/>
              </a:rPr>
              <a:t> [sic]... So he decided to print the American flag each time his library is loaded... WTF," </a:t>
            </a:r>
            <a:r>
              <a:rPr lang="en-US" sz="1200" b="0" i="0" u="none" strike="noStrike" dirty="0">
                <a:effectLst/>
                <a:latin typeface="Helvetica Neue"/>
                <a:ea typeface="Helvetica Neue"/>
                <a:cs typeface="Helvetica Neue"/>
                <a:sym typeface="Helvetica Neue"/>
                <a:hlinkClick r:id="rId5"/>
              </a:rPr>
              <a:t>tweeted</a:t>
            </a:r>
            <a:r>
              <a:rPr lang="en-US" sz="1200" b="0" i="0" dirty="0">
                <a:effectLst/>
                <a:latin typeface="Helvetica Neue"/>
                <a:ea typeface="Helvetica Neue"/>
                <a:cs typeface="Helvetica Neue"/>
                <a:sym typeface="Helvetica Neue"/>
              </a:rPr>
              <a:t> one user. </a:t>
            </a:r>
          </a:p>
          <a:p>
            <a:r>
              <a:rPr lang="en-US" sz="1200" b="0" i="0" dirty="0">
                <a:effectLst/>
                <a:latin typeface="Helvetica Neue"/>
                <a:ea typeface="Helvetica Neue"/>
                <a:cs typeface="Helvetica Neue"/>
                <a:sym typeface="Helvetica Neue"/>
              </a:rPr>
              <a:t>Some </a:t>
            </a:r>
            <a:r>
              <a:rPr lang="en-US" sz="1200" b="0" i="0" u="none" strike="noStrike" dirty="0">
                <a:effectLst/>
                <a:latin typeface="Helvetica Neue"/>
                <a:ea typeface="Helvetica Neue"/>
                <a:cs typeface="Helvetica Neue"/>
                <a:sym typeface="Helvetica Neue"/>
                <a:hlinkClick r:id="rId6"/>
              </a:rPr>
              <a:t>dubbed</a:t>
            </a:r>
            <a:r>
              <a:rPr lang="en-US" sz="1200" b="0" i="0" dirty="0">
                <a:effectLst/>
                <a:latin typeface="Helvetica Neue"/>
                <a:ea typeface="Helvetica Neue"/>
                <a:cs typeface="Helvetica Neue"/>
                <a:sym typeface="Helvetica Neue"/>
              </a:rPr>
              <a:t> this an instance of "yet another OSS developer going rogue," whereas InfoSec expert </a:t>
            </a:r>
            <a:r>
              <a:rPr lang="en-US" sz="1200" b="0" i="1" dirty="0" err="1">
                <a:effectLst/>
                <a:latin typeface="Helvetica Neue"/>
                <a:ea typeface="Helvetica Neue"/>
                <a:cs typeface="Helvetica Neue"/>
                <a:sym typeface="Helvetica Neue"/>
              </a:rPr>
              <a:t>VessOnSecurity</a:t>
            </a:r>
            <a:r>
              <a:rPr lang="en-US" sz="1200" b="0" i="0" dirty="0">
                <a:effectLst/>
                <a:latin typeface="Helvetica Neue"/>
                <a:ea typeface="Helvetica Neue"/>
                <a:cs typeface="Helvetica Neue"/>
                <a:sym typeface="Helvetica Neue"/>
              </a:rPr>
              <a:t> called the action "</a:t>
            </a:r>
            <a:r>
              <a:rPr lang="en-US" sz="1200" b="0" i="0" u="none" strike="noStrike" dirty="0">
                <a:effectLst/>
                <a:latin typeface="Helvetica Neue"/>
                <a:ea typeface="Helvetica Neue"/>
                <a:cs typeface="Helvetica Neue"/>
                <a:sym typeface="Helvetica Neue"/>
                <a:hlinkClick r:id="rId7"/>
              </a:rPr>
              <a:t>irresponsible</a:t>
            </a:r>
            <a:r>
              <a:rPr lang="en-US" sz="1200" b="0" i="0" dirty="0">
                <a:effectLst/>
                <a:latin typeface="Helvetica Neue"/>
                <a:ea typeface="Helvetica Neue"/>
                <a:cs typeface="Helvetica Neue"/>
                <a:sym typeface="Helvetica Neue"/>
              </a:rPr>
              <a:t>," stating:</a:t>
            </a:r>
          </a:p>
          <a:p>
            <a:r>
              <a:rPr lang="en-US" sz="1200" b="0" i="0" dirty="0">
                <a:effectLst/>
                <a:latin typeface="Helvetica Neue"/>
                <a:ea typeface="Helvetica Neue"/>
                <a:cs typeface="Helvetica Neue"/>
                <a:sym typeface="Helvetica Neue"/>
              </a:rPr>
              <a:t>"If you have problems with business using your free code for free, don't publish free code. By sabotaging your own widely used stuff, you hurt not only big business but anyone using it. This trains people not to update, 'coz stuff might break."</a:t>
            </a:r>
          </a:p>
          <a:p>
            <a:endParaRPr lang="en-US" sz="1200" b="0" i="0" dirty="0">
              <a:effectLst/>
              <a:latin typeface="Helvetica Neue"/>
              <a:ea typeface="Helvetica Neue"/>
              <a:cs typeface="Helvetica Neue"/>
              <a:sym typeface="Helvetica Neue"/>
            </a:endParaRPr>
          </a:p>
          <a:p>
            <a:br>
              <a:rPr lang="en-US" dirty="0"/>
            </a:br>
            <a:endParaRPr lang="en-US" sz="1200" b="0" i="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51060435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2081266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Shape 377"/>
          <p:cNvSpPr>
            <a:spLocks noGrp="1" noRot="1" noChangeAspect="1"/>
          </p:cNvSpPr>
          <p:nvPr>
            <p:ph type="sldImg"/>
          </p:nvPr>
        </p:nvSpPr>
        <p:spPr>
          <a:xfrm>
            <a:off x="381000" y="685800"/>
            <a:ext cx="6096000" cy="3429000"/>
          </a:xfrm>
          <a:prstGeom prst="rect">
            <a:avLst/>
          </a:prstGeom>
        </p:spPr>
        <p:txBody>
          <a:bodyPr/>
          <a:lstStyle/>
          <a:p>
            <a:endParaRPr/>
          </a:p>
        </p:txBody>
      </p:sp>
      <p:sp>
        <p:nvSpPr>
          <p:cNvPr id="378" name="Shape 378"/>
          <p:cNvSpPr>
            <a:spLocks noGrp="1"/>
          </p:cNvSpPr>
          <p:nvPr>
            <p:ph type="body" sz="quarter" idx="1"/>
          </p:nvPr>
        </p:nvSpPr>
        <p:spPr>
          <a:prstGeom prst="rect">
            <a:avLst/>
          </a:prstGeom>
        </p:spPr>
        <p:txBody>
          <a:bodyPr/>
          <a:lstStyle/>
          <a:p>
            <a:r>
              <a:t>An ideal procedure should involve a way to keep the vulnerability secret until a fix is found. Typical good solutions: send email to a special security mailing list.  Bug tracker with special “security” flag. If there’s no way to report security issues specifically, assume they have not thought about it (and this is a bad sign).</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Shape 399"/>
          <p:cNvSpPr>
            <a:spLocks noGrp="1" noRot="1" noChangeAspect="1"/>
          </p:cNvSpPr>
          <p:nvPr>
            <p:ph type="sldImg"/>
          </p:nvPr>
        </p:nvSpPr>
        <p:spPr>
          <a:xfrm>
            <a:off x="381000" y="685800"/>
            <a:ext cx="6096000" cy="3429000"/>
          </a:xfrm>
          <a:prstGeom prst="rect">
            <a:avLst/>
          </a:prstGeom>
        </p:spPr>
        <p:txBody>
          <a:bodyPr/>
          <a:lstStyle/>
          <a:p>
            <a:endParaRPr/>
          </a:p>
        </p:txBody>
      </p:sp>
      <p:sp>
        <p:nvSpPr>
          <p:cNvPr id="400" name="Shape 400"/>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Shape 399"/>
          <p:cNvSpPr>
            <a:spLocks noGrp="1" noRot="1" noChangeAspect="1"/>
          </p:cNvSpPr>
          <p:nvPr>
            <p:ph type="sldImg"/>
          </p:nvPr>
        </p:nvSpPr>
        <p:spPr>
          <a:xfrm>
            <a:off x="381000" y="685800"/>
            <a:ext cx="6096000" cy="3429000"/>
          </a:xfrm>
          <a:prstGeom prst="rect">
            <a:avLst/>
          </a:prstGeom>
        </p:spPr>
        <p:txBody>
          <a:bodyPr/>
          <a:lstStyle/>
          <a:p>
            <a:endParaRPr/>
          </a:p>
        </p:txBody>
      </p:sp>
      <p:sp>
        <p:nvSpPr>
          <p:cNvPr id="400" name="Shape 400"/>
          <p:cNvSpPr>
            <a:spLocks noGrp="1"/>
          </p:cNvSpPr>
          <p:nvPr>
            <p:ph type="body" sz="quarter" idx="1"/>
          </p:nvPr>
        </p:nvSpPr>
        <p:spPr>
          <a:prstGeom prst="rect">
            <a:avLst/>
          </a:prstGeom>
        </p:spPr>
        <p:txBody>
          <a:bodyPr/>
          <a:lstStyle/>
          <a:p>
            <a:r>
              <a:t>Just because there are no known vulnerabilities does not mean that it is safe to use. In fact it means quite the opposite. You should probably scrutinize it even more because it more than likely means no one is really looking at it. It does not matter how well looked at it will have vulnerabilities and you need to be prepared to remediate them.</a:t>
            </a:r>
          </a:p>
        </p:txBody>
      </p:sp>
    </p:spTree>
    <p:extLst>
      <p:ext uri="{BB962C8B-B14F-4D97-AF65-F5344CB8AC3E}">
        <p14:creationId xmlns:p14="http://schemas.microsoft.com/office/powerpoint/2010/main" val="304885258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Shape 383"/>
          <p:cNvSpPr>
            <a:spLocks noGrp="1" noRot="1" noChangeAspect="1"/>
          </p:cNvSpPr>
          <p:nvPr>
            <p:ph type="sldImg"/>
          </p:nvPr>
        </p:nvSpPr>
        <p:spPr>
          <a:xfrm>
            <a:off x="381000" y="685800"/>
            <a:ext cx="6096000" cy="3429000"/>
          </a:xfrm>
          <a:prstGeom prst="rect">
            <a:avLst/>
          </a:prstGeom>
        </p:spPr>
        <p:txBody>
          <a:bodyPr/>
          <a:lstStyle/>
          <a:p>
            <a:endParaRPr/>
          </a:p>
        </p:txBody>
      </p:sp>
      <p:sp>
        <p:nvSpPr>
          <p:cNvPr id="384" name="Shape 384"/>
          <p:cNvSpPr>
            <a:spLocks noGrp="1"/>
          </p:cNvSpPr>
          <p:nvPr>
            <p:ph type="body" sz="quarter" idx="1"/>
          </p:nvPr>
        </p:nvSpPr>
        <p:spPr>
          <a:prstGeom prst="rect">
            <a:avLst/>
          </a:prstGeom>
        </p:spPr>
        <p:txBody>
          <a:bodyPr/>
          <a:lstStyle/>
          <a:p>
            <a:r>
              <a:rPr lang="en-US" dirty="0"/>
              <a:t>O</a:t>
            </a:r>
            <a:r>
              <a:rPr dirty="0"/>
              <a:t>ne of the best examples is Apache.  They have a very clear vulnerability process that we know from experience that they follow, and it applies to all the active projects under the Apache banner.</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r>
              <a:t>They even go one step further to let people know what to expect when they report a bug, so you can tell if they’re handling things by their process pretty easily.</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Shape 394"/>
          <p:cNvSpPr>
            <a:spLocks noGrp="1" noRot="1" noChangeAspect="1"/>
          </p:cNvSpPr>
          <p:nvPr>
            <p:ph type="sldImg"/>
          </p:nvPr>
        </p:nvSpPr>
        <p:spPr>
          <a:xfrm>
            <a:off x="381000" y="685800"/>
            <a:ext cx="6096000" cy="3429000"/>
          </a:xfrm>
          <a:prstGeom prst="rect">
            <a:avLst/>
          </a:prstGeom>
        </p:spPr>
        <p:txBody>
          <a:bodyPr/>
          <a:lstStyle/>
          <a:p>
            <a:endParaRPr/>
          </a:p>
        </p:txBody>
      </p:sp>
      <p:sp>
        <p:nvSpPr>
          <p:cNvPr id="395" name="Shape 395"/>
          <p:cNvSpPr>
            <a:spLocks noGrp="1"/>
          </p:cNvSpPr>
          <p:nvPr>
            <p:ph type="body" sz="quarter" idx="1"/>
          </p:nvPr>
        </p:nvSpPr>
        <p:spPr>
          <a:prstGeom prst="rect">
            <a:avLst/>
          </a:prstGeom>
        </p:spPr>
        <p:txBody>
          <a:bodyPr/>
          <a:lstStyle/>
          <a:p>
            <a:r>
              <a:t>Unfixed security bugs will come back to haunt you someday sometime. Better to know up front and choose something totally different.</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Shape 412"/>
          <p:cNvSpPr>
            <a:spLocks noGrp="1" noRot="1" noChangeAspect="1"/>
          </p:cNvSpPr>
          <p:nvPr>
            <p:ph type="sldImg"/>
          </p:nvPr>
        </p:nvSpPr>
        <p:spPr>
          <a:xfrm>
            <a:off x="381000" y="685800"/>
            <a:ext cx="6096000" cy="3429000"/>
          </a:xfrm>
          <a:prstGeom prst="rect">
            <a:avLst/>
          </a:prstGeom>
        </p:spPr>
        <p:txBody>
          <a:bodyPr/>
          <a:lstStyle/>
          <a:p>
            <a:endParaRPr/>
          </a:p>
        </p:txBody>
      </p:sp>
      <p:sp>
        <p:nvSpPr>
          <p:cNvPr id="413" name="Shape 413"/>
          <p:cNvSpPr>
            <a:spLocks noGrp="1"/>
          </p:cNvSpPr>
          <p:nvPr>
            <p:ph type="body" sz="quarter" idx="1"/>
          </p:nvPr>
        </p:nvSpPr>
        <p:spPr>
          <a:prstGeom prst="rect">
            <a:avLst/>
          </a:prstGeom>
        </p:spPr>
        <p:txBody>
          <a:bodyPr/>
          <a:lstStyle/>
          <a:p>
            <a:r>
              <a:rPr lang="en-US" dirty="0"/>
              <a:t>Severity distribution over time.</a:t>
            </a:r>
            <a:endParaRPr dirty="0"/>
          </a:p>
          <a:p>
            <a:endParaRPr lang="en-US" dirty="0"/>
          </a:p>
          <a:p>
            <a:r>
              <a:rPr lang="en-US" dirty="0">
                <a:hlinkClick r:id="rId3"/>
              </a:rPr>
              <a:t>https://nvd.nist.gov/general/visualizations/vulnerability-visualizations/cvss-severity-distribution-over-time</a:t>
            </a:r>
            <a:endParaRPr lang="en-US" dirty="0"/>
          </a:p>
          <a:p>
            <a:endParaRPr dirty="0"/>
          </a:p>
          <a:p>
            <a:r>
              <a:rPr u="sng" dirty="0">
                <a:solidFill>
                  <a:schemeClr val="accent1"/>
                </a:solidFill>
                <a:hlinkClick r:id="rId4"/>
              </a:rPr>
              <a:t>https://www.cvedetails.com/browse-by-date.php</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 name="Shape 406"/>
          <p:cNvSpPr>
            <a:spLocks noGrp="1" noRot="1" noChangeAspect="1"/>
          </p:cNvSpPr>
          <p:nvPr>
            <p:ph type="sldImg"/>
          </p:nvPr>
        </p:nvSpPr>
        <p:spPr>
          <a:xfrm>
            <a:off x="381000" y="685800"/>
            <a:ext cx="6096000" cy="3429000"/>
          </a:xfrm>
          <a:prstGeom prst="rect">
            <a:avLst/>
          </a:prstGeom>
        </p:spPr>
        <p:txBody>
          <a:bodyPr/>
          <a:lstStyle/>
          <a:p>
            <a:endParaRPr/>
          </a:p>
        </p:txBody>
      </p:sp>
      <p:sp>
        <p:nvSpPr>
          <p:cNvPr id="407" name="Shape 407"/>
          <p:cNvSpPr>
            <a:spLocks noGrp="1"/>
          </p:cNvSpPr>
          <p:nvPr>
            <p:ph type="body" sz="quarter" idx="1"/>
          </p:nvPr>
        </p:nvSpPr>
        <p:spPr>
          <a:prstGeom prst="rect">
            <a:avLst/>
          </a:prstGeom>
        </p:spPr>
        <p:txBody>
          <a:bodyPr/>
          <a:lstStyle/>
          <a:p>
            <a:r>
              <a:rPr dirty="0"/>
              <a:t>At the time of slide creation </a:t>
            </a:r>
            <a:r>
              <a:rPr lang="en-US" dirty="0"/>
              <a:t>2083 </a:t>
            </a:r>
            <a:r>
              <a:rPr dirty="0"/>
              <a:t>vulnerabilities just for the month</a:t>
            </a:r>
            <a:r>
              <a:rPr lang="en-US" dirty="0"/>
              <a:t> March 2022</a:t>
            </a:r>
            <a:r>
              <a:rPr dirty="0"/>
              <a: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noRot="1" noChangeAspect="1"/>
          </p:cNvSpPr>
          <p:nvPr>
            <p:ph type="sldImg"/>
          </p:nvPr>
        </p:nvSpPr>
        <p:spPr>
          <a:xfrm>
            <a:off x="381000" y="685800"/>
            <a:ext cx="6096000" cy="3429000"/>
          </a:xfrm>
          <a:prstGeom prst="rect">
            <a:avLst/>
          </a:prstGeom>
        </p:spPr>
        <p:txBody>
          <a:bodyPr/>
          <a:lstStyle/>
          <a:p>
            <a:endParaRPr/>
          </a:p>
        </p:txBody>
      </p:sp>
      <p:sp>
        <p:nvSpPr>
          <p:cNvPr id="196" name="Shape 196"/>
          <p:cNvSpPr>
            <a:spLocks noGrp="1"/>
          </p:cNvSpPr>
          <p:nvPr>
            <p:ph type="body" sz="quarter" idx="1"/>
          </p:nvPr>
        </p:nvSpPr>
        <p:spPr>
          <a:prstGeom prst="rect">
            <a:avLst/>
          </a:prstGeom>
        </p:spPr>
        <p:txBody>
          <a:bodyPr/>
          <a:lstStyle/>
          <a:p>
            <a:r>
              <a:rPr dirty="0"/>
              <a:t>This is absolutely not good news at all. In fact it shows that as more open source software is used we are getting worse at securing it.</a:t>
            </a:r>
          </a:p>
          <a:p>
            <a:endParaRPr dirty="0"/>
          </a:p>
          <a:p>
            <a:r>
              <a:rPr dirty="0"/>
              <a:t>Source: 20</a:t>
            </a:r>
            <a:r>
              <a:rPr lang="en-US" dirty="0"/>
              <a:t>20</a:t>
            </a:r>
            <a:r>
              <a:rPr dirty="0"/>
              <a:t> Open Source Security and Risk Analysis </a:t>
            </a:r>
          </a:p>
          <a:p>
            <a:r>
              <a:rPr dirty="0"/>
              <a:t>Synopsys Center for Open Source Research &amp; Innovation</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Shape 419"/>
          <p:cNvSpPr>
            <a:spLocks noGrp="1" noRot="1" noChangeAspect="1"/>
          </p:cNvSpPr>
          <p:nvPr>
            <p:ph type="sldImg"/>
          </p:nvPr>
        </p:nvSpPr>
        <p:spPr>
          <a:xfrm>
            <a:off x="381000" y="685800"/>
            <a:ext cx="6096000" cy="3429000"/>
          </a:xfrm>
          <a:prstGeom prst="rect">
            <a:avLst/>
          </a:prstGeom>
        </p:spPr>
        <p:txBody>
          <a:bodyPr/>
          <a:lstStyle/>
          <a:p>
            <a:endParaRPr/>
          </a:p>
        </p:txBody>
      </p:sp>
      <p:sp>
        <p:nvSpPr>
          <p:cNvPr id="420" name="Shape 420"/>
          <p:cNvSpPr>
            <a:spLocks noGrp="1"/>
          </p:cNvSpPr>
          <p:nvPr>
            <p:ph type="body" sz="quarter" idx="1"/>
          </p:nvPr>
        </p:nvSpPr>
        <p:spPr>
          <a:prstGeom prst="rect">
            <a:avLst/>
          </a:prstGeom>
        </p:spPr>
        <p:txBody>
          <a:bodyPr/>
          <a:lstStyle/>
          <a:p>
            <a:r>
              <a:t>And one last one to note is that good security reporting doesn’t actually guarantee good action.  You’re probably not going to know which companies and groups have good reputations, and that’s why you rely on the expertise of the open source group at Intel, but I want you to be aware that this is an issue that could come up.</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4303108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2516024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Shape 424"/>
          <p:cNvSpPr>
            <a:spLocks noGrp="1" noRot="1" noChangeAspect="1"/>
          </p:cNvSpPr>
          <p:nvPr>
            <p:ph type="sldImg"/>
          </p:nvPr>
        </p:nvSpPr>
        <p:spPr>
          <a:xfrm>
            <a:off x="381000" y="685800"/>
            <a:ext cx="6096000" cy="3429000"/>
          </a:xfrm>
          <a:prstGeom prst="rect">
            <a:avLst/>
          </a:prstGeom>
        </p:spPr>
        <p:txBody>
          <a:bodyPr/>
          <a:lstStyle/>
          <a:p>
            <a:endParaRPr/>
          </a:p>
        </p:txBody>
      </p:sp>
      <p:sp>
        <p:nvSpPr>
          <p:cNvPr id="425" name="Shape 425"/>
          <p:cNvSpPr>
            <a:spLocks noGrp="1"/>
          </p:cNvSpPr>
          <p:nvPr>
            <p:ph type="body" sz="quarter" idx="1"/>
          </p:nvPr>
        </p:nvSpPr>
        <p:spPr>
          <a:prstGeom prst="rect">
            <a:avLst/>
          </a:prstGeom>
        </p:spPr>
        <p:txBody>
          <a:bodyPr/>
          <a:lstStyle/>
          <a:p>
            <a:r>
              <a:t>Here’s one that’s come up recently.  You probably can’t read this on the screen, but this is a closed bug reported by one of our security team members, Bill Roberts. It is just an innocuous little leakage of kernel space address. </a:t>
            </a: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Shape 432"/>
          <p:cNvSpPr>
            <a:spLocks noGrp="1" noRot="1" noChangeAspect="1"/>
          </p:cNvSpPr>
          <p:nvPr>
            <p:ph type="sldImg"/>
          </p:nvPr>
        </p:nvSpPr>
        <p:spPr>
          <a:xfrm>
            <a:off x="381000" y="685800"/>
            <a:ext cx="6096000" cy="3429000"/>
          </a:xfrm>
          <a:prstGeom prst="rect">
            <a:avLst/>
          </a:prstGeom>
        </p:spPr>
        <p:txBody>
          <a:bodyPr/>
          <a:lstStyle/>
          <a:p>
            <a:endParaRPr/>
          </a:p>
        </p:txBody>
      </p:sp>
      <p:sp>
        <p:nvSpPr>
          <p:cNvPr id="433" name="Shape 433"/>
          <p:cNvSpPr>
            <a:spLocks noGrp="1"/>
          </p:cNvSpPr>
          <p:nvPr>
            <p:ph type="body" sz="quarter" idx="1"/>
          </p:nvPr>
        </p:nvSpPr>
        <p:spPr>
          <a:prstGeom prst="rect">
            <a:avLst/>
          </a:prstGeom>
        </p:spPr>
        <p:txBody>
          <a:bodyPr/>
          <a:lstStyle/>
          <a:p>
            <a:r>
              <a:rPr dirty="0"/>
              <a:t>Zooming in so you can see it, you can see that the person who triaged this bug said it wasn’t an issue.  But thanks to the work of our intern, John Anderson, who provided additional information and a proof of concept, they’ve now acknowledged this as a real issue and </a:t>
            </a:r>
            <a:r>
              <a:rPr lang="en-US" dirty="0"/>
              <a:t>they</a:t>
            </a:r>
            <a:r>
              <a:rPr dirty="0"/>
              <a:t> issu</a:t>
            </a:r>
            <a:r>
              <a:rPr lang="en-US" dirty="0"/>
              <a:t>ed</a:t>
            </a:r>
            <a:r>
              <a:rPr dirty="0"/>
              <a:t> a public vulnerability number for it and getting it fixed.  But if he hadn’t persisted, this security issue </a:t>
            </a:r>
            <a:r>
              <a:rPr lang="en-US" dirty="0"/>
              <a:t>could</a:t>
            </a:r>
            <a:r>
              <a:rPr dirty="0"/>
              <a:t> have still been an issue in </a:t>
            </a:r>
            <a:r>
              <a:rPr dirty="0" err="1"/>
              <a:t>virtualbox</a:t>
            </a:r>
            <a:r>
              <a:rPr dirty="0"/>
              <a:t> indefinitely! </a:t>
            </a:r>
          </a:p>
          <a:p>
            <a:endParaRPr dirty="0"/>
          </a:p>
          <a:p>
            <a:r>
              <a:rPr dirty="0"/>
              <a:t>NOTE: There is always someone willing to spend the time to create an exploit. Whether for money or fame someone somewhere will do it just because it is there.</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hape 436"/>
          <p:cNvSpPr>
            <a:spLocks noGrp="1" noRot="1" noChangeAspect="1"/>
          </p:cNvSpPr>
          <p:nvPr>
            <p:ph type="sldImg"/>
          </p:nvPr>
        </p:nvSpPr>
        <p:spPr>
          <a:xfrm>
            <a:off x="381000" y="685800"/>
            <a:ext cx="6096000" cy="3429000"/>
          </a:xfrm>
          <a:prstGeom prst="rect">
            <a:avLst/>
          </a:prstGeom>
        </p:spPr>
        <p:txBody>
          <a:bodyPr/>
          <a:lstStyle/>
          <a:p>
            <a:endParaRPr/>
          </a:p>
        </p:txBody>
      </p:sp>
      <p:sp>
        <p:nvSpPr>
          <p:cNvPr id="437" name="Shape 437"/>
          <p:cNvSpPr>
            <a:spLocks noGrp="1"/>
          </p:cNvSpPr>
          <p:nvPr>
            <p:ph type="body" sz="quarter" idx="1"/>
          </p:nvPr>
        </p:nvSpPr>
        <p:spPr>
          <a:prstGeom prst="rect">
            <a:avLst/>
          </a:prstGeom>
        </p:spPr>
        <p:txBody>
          <a:bodyPr/>
          <a:lstStyle/>
          <a:p>
            <a:r>
              <a:t>Another thing you can do if you’re just not sure about a project is to take a look at the test suite.</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Shape 441"/>
          <p:cNvSpPr>
            <a:spLocks noGrp="1" noRot="1" noChangeAspect="1"/>
          </p:cNvSpPr>
          <p:nvPr>
            <p:ph type="sldImg"/>
          </p:nvPr>
        </p:nvSpPr>
        <p:spPr>
          <a:xfrm>
            <a:off x="381000" y="685800"/>
            <a:ext cx="6096000" cy="3429000"/>
          </a:xfrm>
          <a:prstGeom prst="rect">
            <a:avLst/>
          </a:prstGeom>
        </p:spPr>
        <p:txBody>
          <a:bodyPr/>
          <a:lstStyle/>
          <a:p>
            <a:endParaRPr/>
          </a:p>
        </p:txBody>
      </p:sp>
      <p:sp>
        <p:nvSpPr>
          <p:cNvPr id="442" name="Shape 442"/>
          <p:cNvSpPr>
            <a:spLocks noGrp="1"/>
          </p:cNvSpPr>
          <p:nvPr>
            <p:ph type="body" sz="quarter" idx="1"/>
          </p:nvPr>
        </p:nvSpPr>
        <p:spPr>
          <a:prstGeom prst="rect">
            <a:avLst/>
          </a:prstGeom>
        </p:spPr>
        <p:txBody>
          <a:bodyPr/>
          <a:lstStyle/>
          <a:p>
            <a:r>
              <a:t>So what do good and bad test suites look like?  I was going to show some examples, but it got unreadable pretty quickly, so let’s just talk qualities. [Speaker will summarize from slide]</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Shape 446"/>
          <p:cNvSpPr>
            <a:spLocks noGrp="1" noRot="1" noChangeAspect="1"/>
          </p:cNvSpPr>
          <p:nvPr>
            <p:ph type="sldImg"/>
          </p:nvPr>
        </p:nvSpPr>
        <p:spPr>
          <a:xfrm>
            <a:off x="381000" y="685800"/>
            <a:ext cx="6096000" cy="3429000"/>
          </a:xfrm>
          <a:prstGeom prst="rect">
            <a:avLst/>
          </a:prstGeom>
        </p:spPr>
        <p:txBody>
          <a:bodyPr/>
          <a:lstStyle/>
          <a:p>
            <a:endParaRPr/>
          </a:p>
        </p:txBody>
      </p:sp>
      <p:sp>
        <p:nvSpPr>
          <p:cNvPr id="447" name="Shape 447"/>
          <p:cNvSpPr>
            <a:spLocks noGrp="1"/>
          </p:cNvSpPr>
          <p:nvPr>
            <p:ph type="body" sz="quarter" idx="1"/>
          </p:nvPr>
        </p:nvSpPr>
        <p:spPr>
          <a:prstGeom prst="rect">
            <a:avLst/>
          </a:prstGeom>
        </p:spPr>
        <p:txBody>
          <a:bodyPr/>
          <a:lstStyle/>
          <a:p>
            <a:r>
              <a:rPr dirty="0"/>
              <a:t>As before, here’s some key questions for folk who aren’t sure what a “good” test suite looks like.  We’re looking for a good variety of tests covering good and bad behavior, and test suites are really important for things that parse user input.</a:t>
            </a: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Shape 446"/>
          <p:cNvSpPr>
            <a:spLocks noGrp="1" noRot="1" noChangeAspect="1"/>
          </p:cNvSpPr>
          <p:nvPr>
            <p:ph type="sldImg"/>
          </p:nvPr>
        </p:nvSpPr>
        <p:spPr>
          <a:xfrm>
            <a:off x="381000" y="685800"/>
            <a:ext cx="6096000" cy="3429000"/>
          </a:xfrm>
          <a:prstGeom prst="rect">
            <a:avLst/>
          </a:prstGeom>
        </p:spPr>
        <p:txBody>
          <a:bodyPr/>
          <a:lstStyle/>
          <a:p>
            <a:endParaRPr/>
          </a:p>
        </p:txBody>
      </p:sp>
      <p:sp>
        <p:nvSpPr>
          <p:cNvPr id="447" name="Shape 447"/>
          <p:cNvSpPr>
            <a:spLocks noGrp="1"/>
          </p:cNvSpPr>
          <p:nvPr>
            <p:ph type="body" sz="quarter" idx="1"/>
          </p:nvPr>
        </p:nvSpPr>
        <p:spPr>
          <a:prstGeom prst="rect">
            <a:avLst/>
          </a:prstGeom>
        </p:spPr>
        <p:txBody>
          <a:bodyPr/>
          <a:lstStyle/>
          <a:p>
            <a:r>
              <a:rPr dirty="0"/>
              <a:t>As before, here’s some key questions for folk who aren’t sure what a “good” test suite looks like.  We’re looking for a good variety of tests covering good and bad behavior, and test suites are really important for things that parse user input.</a:t>
            </a:r>
          </a:p>
        </p:txBody>
      </p:sp>
    </p:spTree>
    <p:extLst>
      <p:ext uri="{BB962C8B-B14F-4D97-AF65-F5344CB8AC3E}">
        <p14:creationId xmlns:p14="http://schemas.microsoft.com/office/powerpoint/2010/main" val="1404996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 name="Shape 450"/>
          <p:cNvSpPr>
            <a:spLocks noGrp="1" noRot="1" noChangeAspect="1"/>
          </p:cNvSpPr>
          <p:nvPr>
            <p:ph type="sldImg"/>
          </p:nvPr>
        </p:nvSpPr>
        <p:spPr>
          <a:xfrm>
            <a:off x="381000" y="685800"/>
            <a:ext cx="6096000" cy="3429000"/>
          </a:xfrm>
          <a:prstGeom prst="rect">
            <a:avLst/>
          </a:prstGeom>
        </p:spPr>
        <p:txBody>
          <a:bodyPr/>
          <a:lstStyle/>
          <a:p>
            <a:endParaRPr/>
          </a:p>
        </p:txBody>
      </p:sp>
      <p:sp>
        <p:nvSpPr>
          <p:cNvPr id="451" name="Shape 451"/>
          <p:cNvSpPr>
            <a:spLocks noGrp="1"/>
          </p:cNvSpPr>
          <p:nvPr>
            <p:ph type="body" sz="quarter" idx="1"/>
          </p:nvPr>
        </p:nvSpPr>
        <p:spPr>
          <a:prstGeom prst="rect">
            <a:avLst/>
          </a:prstGeom>
        </p:spPr>
        <p:txBody>
          <a:bodyPr/>
          <a:lstStyle/>
          <a:p>
            <a:r>
              <a:rPr dirty="0"/>
              <a:t>And finally, I want to take a moment to make sure you’re all aware of the type of assumptions we see that result in us making poor choices.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p>
            <a:r>
              <a:t>By giving you some real world examples and a few tools to use I hope to help instill a security first attitude. This enables you to make good choice up front rather than reacting to issues after releasing the software.</a:t>
            </a: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 name="Shape 455"/>
          <p:cNvSpPr>
            <a:spLocks noGrp="1" noRot="1" noChangeAspect="1"/>
          </p:cNvSpPr>
          <p:nvPr>
            <p:ph type="sldImg"/>
          </p:nvPr>
        </p:nvSpPr>
        <p:spPr>
          <a:xfrm>
            <a:off x="381000" y="685800"/>
            <a:ext cx="6096000" cy="3429000"/>
          </a:xfrm>
          <a:prstGeom prst="rect">
            <a:avLst/>
          </a:prstGeom>
        </p:spPr>
        <p:txBody>
          <a:bodyPr/>
          <a:lstStyle/>
          <a:p>
            <a:endParaRPr/>
          </a:p>
        </p:txBody>
      </p:sp>
      <p:sp>
        <p:nvSpPr>
          <p:cNvPr id="456" name="Shape 456"/>
          <p:cNvSpPr>
            <a:spLocks noGrp="1"/>
          </p:cNvSpPr>
          <p:nvPr>
            <p:ph type="body" sz="quarter" idx="1"/>
          </p:nvPr>
        </p:nvSpPr>
        <p:spPr>
          <a:prstGeom prst="rect">
            <a:avLst/>
          </a:prstGeom>
        </p:spPr>
        <p:txBody>
          <a:bodyPr/>
          <a:lstStyle/>
          <a:p>
            <a:r>
              <a:rPr dirty="0"/>
              <a:t>First off, popularity doesn’t equal security. Open source proponents like to talk about many eyes making all bugs shallow, but alas, many untrained eyes don’t mean you’re </a:t>
            </a:r>
            <a:r>
              <a:rPr lang="en-US" dirty="0"/>
              <a:t>not </a:t>
            </a:r>
            <a:r>
              <a:rPr dirty="0"/>
              <a:t>going to find finicky security bugs.  </a:t>
            </a: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 name="Shape 464"/>
          <p:cNvSpPr>
            <a:spLocks noGrp="1" noRot="1" noChangeAspect="1"/>
          </p:cNvSpPr>
          <p:nvPr>
            <p:ph type="sldImg"/>
          </p:nvPr>
        </p:nvSpPr>
        <p:spPr>
          <a:xfrm>
            <a:off x="381000" y="685800"/>
            <a:ext cx="6096000" cy="3429000"/>
          </a:xfrm>
          <a:prstGeom prst="rect">
            <a:avLst/>
          </a:prstGeom>
        </p:spPr>
        <p:txBody>
          <a:bodyPr/>
          <a:lstStyle/>
          <a:p>
            <a:endParaRPr/>
          </a:p>
        </p:txBody>
      </p:sp>
      <p:sp>
        <p:nvSpPr>
          <p:cNvPr id="465" name="Shape 465"/>
          <p:cNvSpPr>
            <a:spLocks noGrp="1"/>
          </p:cNvSpPr>
          <p:nvPr>
            <p:ph type="body" sz="quarter" idx="1"/>
          </p:nvPr>
        </p:nvSpPr>
        <p:spPr>
          <a:prstGeom prst="rect">
            <a:avLst/>
          </a:prstGeom>
        </p:spPr>
        <p:txBody>
          <a:bodyPr/>
          <a:lstStyle/>
          <a:p>
            <a:r>
              <a:t>Lot's of information presented very quickly. I will make this presentation available to all including the presenter notes. Let's take a look at what you should take away at the least.</a:t>
            </a: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9" name="Shape 469"/>
          <p:cNvSpPr>
            <a:spLocks noGrp="1" noRot="1" noChangeAspect="1"/>
          </p:cNvSpPr>
          <p:nvPr>
            <p:ph type="sldImg"/>
          </p:nvPr>
        </p:nvSpPr>
        <p:spPr>
          <a:xfrm>
            <a:off x="381000" y="685800"/>
            <a:ext cx="6096000" cy="3429000"/>
          </a:xfrm>
          <a:prstGeom prst="rect">
            <a:avLst/>
          </a:prstGeom>
        </p:spPr>
        <p:txBody>
          <a:bodyPr/>
          <a:lstStyle/>
          <a:p>
            <a:endParaRPr/>
          </a:p>
        </p:txBody>
      </p:sp>
      <p:sp>
        <p:nvSpPr>
          <p:cNvPr id="470" name="Shape 470"/>
          <p:cNvSpPr>
            <a:spLocks noGrp="1"/>
          </p:cNvSpPr>
          <p:nvPr>
            <p:ph type="body" sz="quarter" idx="1"/>
          </p:nvPr>
        </p:nvSpPr>
        <p:spPr>
          <a:prstGeom prst="rect">
            <a:avLst/>
          </a:prstGeom>
        </p:spPr>
        <p:txBody>
          <a:bodyPr/>
          <a:lstStyle/>
          <a:p>
            <a:r>
              <a:t>So here’s the list all on one slide. It might take some time the first few times you run through this list. BUT if you do this every time and vette everything with a some amount of scrutiny you will lower the projects overall risk exposure.</a:t>
            </a: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4986736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9" name="Shape 469"/>
          <p:cNvSpPr>
            <a:spLocks noGrp="1" noRot="1" noChangeAspect="1"/>
          </p:cNvSpPr>
          <p:nvPr>
            <p:ph type="sldImg"/>
          </p:nvPr>
        </p:nvSpPr>
        <p:spPr>
          <a:xfrm>
            <a:off x="381000" y="685800"/>
            <a:ext cx="6096000" cy="3429000"/>
          </a:xfrm>
          <a:prstGeom prst="rect">
            <a:avLst/>
          </a:prstGeom>
        </p:spPr>
        <p:txBody>
          <a:bodyPr/>
          <a:lstStyle/>
          <a:p>
            <a:endParaRPr/>
          </a:p>
        </p:txBody>
      </p:sp>
      <p:sp>
        <p:nvSpPr>
          <p:cNvPr id="470" name="Shape 470"/>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53658061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693872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Shape 479"/>
          <p:cNvSpPr>
            <a:spLocks noGrp="1" noRot="1" noChangeAspect="1"/>
          </p:cNvSpPr>
          <p:nvPr>
            <p:ph type="sldImg"/>
          </p:nvPr>
        </p:nvSpPr>
        <p:spPr>
          <a:xfrm>
            <a:off x="381000" y="685800"/>
            <a:ext cx="6096000" cy="3429000"/>
          </a:xfrm>
          <a:prstGeom prst="rect">
            <a:avLst/>
          </a:prstGeom>
        </p:spPr>
        <p:txBody>
          <a:bodyPr/>
          <a:lstStyle/>
          <a:p>
            <a:endParaRPr/>
          </a:p>
        </p:txBody>
      </p:sp>
      <p:sp>
        <p:nvSpPr>
          <p:cNvPr id="480" name="Shape 480"/>
          <p:cNvSpPr>
            <a:spLocks noGrp="1"/>
          </p:cNvSpPr>
          <p:nvPr>
            <p:ph type="body" sz="quarter" idx="1"/>
          </p:nvPr>
        </p:nvSpPr>
        <p:spPr>
          <a:prstGeom prst="rect">
            <a:avLst/>
          </a:prstGeom>
        </p:spPr>
        <p:txBody>
          <a:bodyPr/>
          <a:lstStyle/>
          <a:p>
            <a:r>
              <a:rPr dirty="0"/>
              <a:t>LinkedIn: https://</a:t>
            </a:r>
            <a:r>
              <a:rPr dirty="0" err="1"/>
              <a:t>www.linkedin.com</a:t>
            </a:r>
            <a:r>
              <a:rPr dirty="0"/>
              <a:t>/in/</a:t>
            </a:r>
            <a:r>
              <a:rPr dirty="0" err="1"/>
              <a:t>mikide</a:t>
            </a:r>
            <a:r>
              <a:rPr dirty="0"/>
              <a:t>/</a:t>
            </a:r>
          </a:p>
          <a:p>
            <a:r>
              <a:rPr dirty="0"/>
              <a:t>Twitter: @theDawgCr8</a:t>
            </a:r>
            <a:endParaRPr lang="en-US" dirty="0"/>
          </a:p>
          <a:p>
            <a:r>
              <a:rPr lang="en-US" dirty="0"/>
              <a:t>GitHub: https://</a:t>
            </a:r>
            <a:r>
              <a:rPr lang="en-US" dirty="0" err="1"/>
              <a:t>github.com</a:t>
            </a:r>
            <a:r>
              <a:rPr lang="en-US" dirty="0"/>
              <a:t>/sec-princess</a:t>
            </a:r>
          </a:p>
          <a:p>
            <a:r>
              <a:rPr dirty="0"/>
              <a:t>Email: </a:t>
            </a:r>
            <a:r>
              <a:rPr u="sng" dirty="0">
                <a:solidFill>
                  <a:schemeClr val="accent1"/>
                </a:solidFill>
                <a:hlinkClick r:id="rId3"/>
              </a:rPr>
              <a:t>sec-princess@unroutable.me</a:t>
            </a:r>
          </a:p>
          <a:p>
            <a:endParaRPr u="sng" dirty="0">
              <a:solidFill>
                <a:schemeClr val="accent1"/>
              </a:solidFill>
              <a:hlinkClick r:id="rId3"/>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120524284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7120524284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8b6055dc3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8b6055dc3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Shape 204"/>
          <p:cNvSpPr>
            <a:spLocks noGrp="1" noRot="1" noChangeAspect="1"/>
          </p:cNvSpPr>
          <p:nvPr>
            <p:ph type="sldImg"/>
          </p:nvPr>
        </p:nvSpPr>
        <p:spPr>
          <a:xfrm>
            <a:off x="381000" y="685800"/>
            <a:ext cx="6096000" cy="3429000"/>
          </a:xfrm>
          <a:prstGeom prst="rect">
            <a:avLst/>
          </a:prstGeom>
        </p:spPr>
        <p:txBody>
          <a:bodyPr/>
          <a:lstStyle/>
          <a:p>
            <a:endParaRPr/>
          </a:p>
        </p:txBody>
      </p:sp>
      <p:sp>
        <p:nvSpPr>
          <p:cNvPr id="205" name="Shape 205"/>
          <p:cNvSpPr>
            <a:spLocks noGrp="1"/>
          </p:cNvSpPr>
          <p:nvPr>
            <p:ph type="body" sz="quarter" idx="1"/>
          </p:nvPr>
        </p:nvSpPr>
        <p:spPr>
          <a:prstGeom prst="rect">
            <a:avLst/>
          </a:prstGeom>
        </p:spPr>
        <p:txBody>
          <a:bodyPr/>
          <a:lstStyle/>
          <a:p>
            <a:r>
              <a:t>I am not here to tell you how to choose open source. Just here to help you make better choices. So I will explain my process for looking at packages because "GOOD" is such a subjective term.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noRot="1" noChangeAspect="1"/>
          </p:cNvSpPr>
          <p:nvPr>
            <p:ph type="sldImg"/>
          </p:nvPr>
        </p:nvSpPr>
        <p:spPr>
          <a:xfrm>
            <a:off x="381000" y="685800"/>
            <a:ext cx="6096000" cy="3429000"/>
          </a:xfrm>
          <a:prstGeom prst="rect">
            <a:avLst/>
          </a:prstGeom>
        </p:spPr>
        <p:txBody>
          <a:bodyPr/>
          <a:lstStyle/>
          <a:p>
            <a:endParaRPr/>
          </a:p>
        </p:txBody>
      </p:sp>
      <p:sp>
        <p:nvSpPr>
          <p:cNvPr id="210" name="Shape 210"/>
          <p:cNvSpPr>
            <a:spLocks noGrp="1"/>
          </p:cNvSpPr>
          <p:nvPr>
            <p:ph type="body" sz="quarter" idx="1"/>
          </p:nvPr>
        </p:nvSpPr>
        <p:spPr>
          <a:prstGeom prst="rect">
            <a:avLst/>
          </a:prstGeom>
        </p:spPr>
        <p:txBody>
          <a:bodyPr/>
          <a:lstStyle>
            <a:lvl1pPr indent="228600"/>
          </a:lstStyle>
          <a:p>
            <a:r>
              <a:t>I will be the first to say you can not ever be sure the open source software you have chosen to incorporate into a project is secure. But by taking some time early in the project you can minimize your risk to security issues during or after your project has been released.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73218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623400" y="890050"/>
            <a:ext cx="17041200" cy="1145400"/>
          </a:xfrm>
          <a:prstGeom prst="rect">
            <a:avLst/>
          </a:prstGeom>
        </p:spPr>
        <p:txBody>
          <a:bodyPr spcFirstLastPara="1" wrap="square" lIns="91425" tIns="91425" rIns="91425" bIns="91425" anchor="t" anchorCtr="0">
            <a:noAutofit/>
          </a:bodyPr>
          <a:lstStyle>
            <a:lvl1pPr lvl="0">
              <a:spcBef>
                <a:spcPts val="0"/>
              </a:spcBef>
              <a:spcAft>
                <a:spcPts val="0"/>
              </a:spcAft>
              <a:buClr>
                <a:srgbClr val="001C54"/>
              </a:buClr>
              <a:buSzPts val="2800"/>
              <a:buFont typeface="Montserrat"/>
              <a:buNone/>
              <a:defRPr>
                <a:solidFill>
                  <a:srgbClr val="001C54"/>
                </a:solidFill>
                <a:latin typeface="Montserrat"/>
                <a:ea typeface="Montserrat"/>
                <a:cs typeface="Montserrat"/>
                <a:sym typeface="Montserrat"/>
              </a:defRPr>
            </a:lvl1pPr>
            <a:lvl2pPr lvl="1">
              <a:spcBef>
                <a:spcPts val="0"/>
              </a:spcBef>
              <a:spcAft>
                <a:spcPts val="0"/>
              </a:spcAft>
              <a:buClr>
                <a:srgbClr val="001C54"/>
              </a:buClr>
              <a:buSzPts val="2800"/>
              <a:buNone/>
              <a:defRPr>
                <a:solidFill>
                  <a:srgbClr val="001C54"/>
                </a:solidFill>
              </a:defRPr>
            </a:lvl2pPr>
            <a:lvl3pPr lvl="2">
              <a:spcBef>
                <a:spcPts val="0"/>
              </a:spcBef>
              <a:spcAft>
                <a:spcPts val="0"/>
              </a:spcAft>
              <a:buClr>
                <a:srgbClr val="001C54"/>
              </a:buClr>
              <a:buSzPts val="2800"/>
              <a:buNone/>
              <a:defRPr>
                <a:solidFill>
                  <a:srgbClr val="001C54"/>
                </a:solidFill>
              </a:defRPr>
            </a:lvl3pPr>
            <a:lvl4pPr lvl="3">
              <a:spcBef>
                <a:spcPts val="0"/>
              </a:spcBef>
              <a:spcAft>
                <a:spcPts val="0"/>
              </a:spcAft>
              <a:buClr>
                <a:srgbClr val="001C54"/>
              </a:buClr>
              <a:buSzPts val="2800"/>
              <a:buNone/>
              <a:defRPr>
                <a:solidFill>
                  <a:srgbClr val="001C54"/>
                </a:solidFill>
              </a:defRPr>
            </a:lvl4pPr>
            <a:lvl5pPr lvl="4">
              <a:spcBef>
                <a:spcPts val="0"/>
              </a:spcBef>
              <a:spcAft>
                <a:spcPts val="0"/>
              </a:spcAft>
              <a:buClr>
                <a:srgbClr val="001C54"/>
              </a:buClr>
              <a:buSzPts val="2800"/>
              <a:buNone/>
              <a:defRPr>
                <a:solidFill>
                  <a:srgbClr val="001C54"/>
                </a:solidFill>
              </a:defRPr>
            </a:lvl5pPr>
            <a:lvl6pPr lvl="5">
              <a:spcBef>
                <a:spcPts val="0"/>
              </a:spcBef>
              <a:spcAft>
                <a:spcPts val="0"/>
              </a:spcAft>
              <a:buClr>
                <a:srgbClr val="001C54"/>
              </a:buClr>
              <a:buSzPts val="2800"/>
              <a:buNone/>
              <a:defRPr>
                <a:solidFill>
                  <a:srgbClr val="001C54"/>
                </a:solidFill>
              </a:defRPr>
            </a:lvl6pPr>
            <a:lvl7pPr lvl="6">
              <a:spcBef>
                <a:spcPts val="0"/>
              </a:spcBef>
              <a:spcAft>
                <a:spcPts val="0"/>
              </a:spcAft>
              <a:buClr>
                <a:srgbClr val="001C54"/>
              </a:buClr>
              <a:buSzPts val="2800"/>
              <a:buNone/>
              <a:defRPr>
                <a:solidFill>
                  <a:srgbClr val="001C54"/>
                </a:solidFill>
              </a:defRPr>
            </a:lvl7pPr>
            <a:lvl8pPr lvl="7">
              <a:spcBef>
                <a:spcPts val="0"/>
              </a:spcBef>
              <a:spcAft>
                <a:spcPts val="0"/>
              </a:spcAft>
              <a:buClr>
                <a:srgbClr val="001C54"/>
              </a:buClr>
              <a:buSzPts val="2800"/>
              <a:buNone/>
              <a:defRPr>
                <a:solidFill>
                  <a:srgbClr val="001C54"/>
                </a:solidFill>
              </a:defRPr>
            </a:lvl8pPr>
            <a:lvl9pPr lvl="8">
              <a:spcBef>
                <a:spcPts val="0"/>
              </a:spcBef>
              <a:spcAft>
                <a:spcPts val="0"/>
              </a:spcAft>
              <a:buClr>
                <a:srgbClr val="001C54"/>
              </a:buClr>
              <a:buSzPts val="2800"/>
              <a:buNone/>
              <a:defRPr>
                <a:solidFill>
                  <a:srgbClr val="001C54"/>
                </a:solidFill>
              </a:defRPr>
            </a:lvl9pPr>
          </a:lstStyle>
          <a:p>
            <a:endParaRPr/>
          </a:p>
        </p:txBody>
      </p:sp>
      <p:sp>
        <p:nvSpPr>
          <p:cNvPr id="17" name="Google Shape;17;p3"/>
          <p:cNvSpPr txBox="1">
            <a:spLocks noGrp="1"/>
          </p:cNvSpPr>
          <p:nvPr>
            <p:ph type="body" idx="1"/>
          </p:nvPr>
        </p:nvSpPr>
        <p:spPr>
          <a:xfrm>
            <a:off x="623400" y="2304950"/>
            <a:ext cx="17041200" cy="6832800"/>
          </a:xfrm>
          <a:prstGeom prst="rect">
            <a:avLst/>
          </a:prstGeom>
        </p:spPr>
        <p:txBody>
          <a:bodyPr spcFirstLastPara="1" wrap="square" lIns="91425" tIns="91425" rIns="91425" bIns="91425" anchor="t" anchorCtr="0">
            <a:noAutofit/>
          </a:bodyPr>
          <a:lstStyle>
            <a:lvl1pPr marL="914400" lvl="0" indent="-685800">
              <a:spcBef>
                <a:spcPts val="0"/>
              </a:spcBef>
              <a:spcAft>
                <a:spcPts val="0"/>
              </a:spcAft>
              <a:buClr>
                <a:srgbClr val="001C54"/>
              </a:buClr>
              <a:buSzPts val="1800"/>
              <a:buFont typeface="Montserrat"/>
              <a:buChar char="●"/>
              <a:defRPr>
                <a:solidFill>
                  <a:srgbClr val="001C54"/>
                </a:solidFill>
                <a:latin typeface="Montserrat"/>
                <a:ea typeface="Montserrat"/>
                <a:cs typeface="Montserrat"/>
                <a:sym typeface="Montserrat"/>
              </a:defRPr>
            </a:lvl1pPr>
            <a:lvl2pPr marL="1828800" lvl="1" indent="-635000">
              <a:spcBef>
                <a:spcPts val="3200"/>
              </a:spcBef>
              <a:spcAft>
                <a:spcPts val="0"/>
              </a:spcAft>
              <a:buClr>
                <a:srgbClr val="001C54"/>
              </a:buClr>
              <a:buSzPts val="1400"/>
              <a:buFont typeface="Montserrat"/>
              <a:buChar char="○"/>
              <a:defRPr>
                <a:solidFill>
                  <a:srgbClr val="001C54"/>
                </a:solidFill>
                <a:latin typeface="Montserrat"/>
                <a:ea typeface="Montserrat"/>
                <a:cs typeface="Montserrat"/>
                <a:sym typeface="Montserrat"/>
              </a:defRPr>
            </a:lvl2pPr>
            <a:lvl3pPr marL="2743200" lvl="2" indent="-635000">
              <a:spcBef>
                <a:spcPts val="3200"/>
              </a:spcBef>
              <a:spcAft>
                <a:spcPts val="0"/>
              </a:spcAft>
              <a:buClr>
                <a:srgbClr val="001C54"/>
              </a:buClr>
              <a:buSzPts val="1400"/>
              <a:buFont typeface="Montserrat"/>
              <a:buChar char="■"/>
              <a:defRPr>
                <a:solidFill>
                  <a:srgbClr val="001C54"/>
                </a:solidFill>
                <a:latin typeface="Montserrat"/>
                <a:ea typeface="Montserrat"/>
                <a:cs typeface="Montserrat"/>
                <a:sym typeface="Montserrat"/>
              </a:defRPr>
            </a:lvl3pPr>
            <a:lvl4pPr marL="3657600" lvl="3" indent="-635000">
              <a:spcBef>
                <a:spcPts val="3200"/>
              </a:spcBef>
              <a:spcAft>
                <a:spcPts val="0"/>
              </a:spcAft>
              <a:buClr>
                <a:srgbClr val="001C54"/>
              </a:buClr>
              <a:buSzPts val="1400"/>
              <a:buFont typeface="Montserrat"/>
              <a:buChar char="●"/>
              <a:defRPr>
                <a:solidFill>
                  <a:srgbClr val="001C54"/>
                </a:solidFill>
                <a:latin typeface="Montserrat"/>
                <a:ea typeface="Montserrat"/>
                <a:cs typeface="Montserrat"/>
                <a:sym typeface="Montserrat"/>
              </a:defRPr>
            </a:lvl4pPr>
            <a:lvl5pPr marL="4572000" lvl="4" indent="-635000">
              <a:spcBef>
                <a:spcPts val="3200"/>
              </a:spcBef>
              <a:spcAft>
                <a:spcPts val="0"/>
              </a:spcAft>
              <a:buClr>
                <a:srgbClr val="001C54"/>
              </a:buClr>
              <a:buSzPts val="1400"/>
              <a:buFont typeface="Montserrat"/>
              <a:buChar char="○"/>
              <a:defRPr>
                <a:solidFill>
                  <a:srgbClr val="001C54"/>
                </a:solidFill>
                <a:latin typeface="Montserrat"/>
                <a:ea typeface="Montserrat"/>
                <a:cs typeface="Montserrat"/>
                <a:sym typeface="Montserrat"/>
              </a:defRPr>
            </a:lvl5pPr>
            <a:lvl6pPr marL="5486400" lvl="5" indent="-635000">
              <a:spcBef>
                <a:spcPts val="3200"/>
              </a:spcBef>
              <a:spcAft>
                <a:spcPts val="0"/>
              </a:spcAft>
              <a:buClr>
                <a:srgbClr val="001C54"/>
              </a:buClr>
              <a:buSzPts val="1400"/>
              <a:buFont typeface="Montserrat"/>
              <a:buChar char="■"/>
              <a:defRPr>
                <a:solidFill>
                  <a:srgbClr val="001C54"/>
                </a:solidFill>
                <a:latin typeface="Montserrat"/>
                <a:ea typeface="Montserrat"/>
                <a:cs typeface="Montserrat"/>
                <a:sym typeface="Montserrat"/>
              </a:defRPr>
            </a:lvl6pPr>
            <a:lvl7pPr marL="6400800" lvl="6" indent="-635000">
              <a:spcBef>
                <a:spcPts val="3200"/>
              </a:spcBef>
              <a:spcAft>
                <a:spcPts val="0"/>
              </a:spcAft>
              <a:buClr>
                <a:srgbClr val="001C54"/>
              </a:buClr>
              <a:buSzPts val="1400"/>
              <a:buFont typeface="Montserrat"/>
              <a:buChar char="●"/>
              <a:defRPr>
                <a:solidFill>
                  <a:srgbClr val="001C54"/>
                </a:solidFill>
                <a:latin typeface="Montserrat"/>
                <a:ea typeface="Montserrat"/>
                <a:cs typeface="Montserrat"/>
                <a:sym typeface="Montserrat"/>
              </a:defRPr>
            </a:lvl7pPr>
            <a:lvl8pPr marL="7315200" lvl="7" indent="-635000">
              <a:spcBef>
                <a:spcPts val="3200"/>
              </a:spcBef>
              <a:spcAft>
                <a:spcPts val="0"/>
              </a:spcAft>
              <a:buClr>
                <a:srgbClr val="001C54"/>
              </a:buClr>
              <a:buSzPts val="1400"/>
              <a:buFont typeface="Montserrat"/>
              <a:buChar char="○"/>
              <a:defRPr>
                <a:solidFill>
                  <a:srgbClr val="001C54"/>
                </a:solidFill>
                <a:latin typeface="Montserrat"/>
                <a:ea typeface="Montserrat"/>
                <a:cs typeface="Montserrat"/>
                <a:sym typeface="Montserrat"/>
              </a:defRPr>
            </a:lvl8pPr>
            <a:lvl9pPr marL="8229600" lvl="8" indent="-635000">
              <a:spcBef>
                <a:spcPts val="3200"/>
              </a:spcBef>
              <a:spcAft>
                <a:spcPts val="3200"/>
              </a:spcAft>
              <a:buClr>
                <a:srgbClr val="001C54"/>
              </a:buClr>
              <a:buSzPts val="1400"/>
              <a:buFont typeface="Montserrat"/>
              <a:buChar char="■"/>
              <a:defRPr>
                <a:solidFill>
                  <a:srgbClr val="001C54"/>
                </a:solidFill>
                <a:latin typeface="Montserrat"/>
                <a:ea typeface="Montserrat"/>
                <a:cs typeface="Montserrat"/>
                <a:sym typeface="Montserrat"/>
              </a:defRPr>
            </a:lvl9pPr>
          </a:lstStyle>
          <a:p>
            <a:endParaRPr/>
          </a:p>
        </p:txBody>
      </p:sp>
      <p:sp>
        <p:nvSpPr>
          <p:cNvPr id="18" name="Google Shape;18;p3"/>
          <p:cNvSpPr txBox="1">
            <a:spLocks noGrp="1"/>
          </p:cNvSpPr>
          <p:nvPr>
            <p:ph type="sldNum" idx="12"/>
          </p:nvPr>
        </p:nvSpPr>
        <p:spPr>
          <a:xfrm>
            <a:off x="16944916" y="9326434"/>
            <a:ext cx="1097400" cy="78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2804366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1_Blank">
    <p:bg>
      <p:bgPr>
        <a:solidFill>
          <a:srgbClr val="222222"/>
        </a:solidFill>
        <a:effectLst/>
      </p:bgPr>
    </p:bg>
    <p:spTree>
      <p:nvGrpSpPr>
        <p:cNvPr id="1" name=""/>
        <p:cNvGrpSpPr/>
        <p:nvPr/>
      </p:nvGrpSpPr>
      <p:grpSpPr>
        <a:xfrm>
          <a:off x="0" y="0"/>
          <a:ext cx="0" cy="0"/>
          <a:chOff x="0" y="0"/>
          <a:chExt cx="0" cy="0"/>
        </a:xfrm>
      </p:grpSpPr>
      <p:sp>
        <p:nvSpPr>
          <p:cNvPr id="1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73142388"/>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39"/>
        <p:cNvGrpSpPr/>
        <p:nvPr/>
      </p:nvGrpSpPr>
      <p:grpSpPr>
        <a:xfrm>
          <a:off x="0" y="0"/>
          <a:ext cx="0" cy="0"/>
          <a:chOff x="0" y="0"/>
          <a:chExt cx="0" cy="0"/>
        </a:xfrm>
      </p:grpSpPr>
      <p:sp>
        <p:nvSpPr>
          <p:cNvPr id="40" name="Google Shape;40;p8"/>
          <p:cNvSpPr txBox="1">
            <a:spLocks noGrp="1"/>
          </p:cNvSpPr>
          <p:nvPr>
            <p:ph type="body" idx="1"/>
          </p:nvPr>
        </p:nvSpPr>
        <p:spPr>
          <a:xfrm>
            <a:off x="3060600" y="4191550"/>
            <a:ext cx="11997600" cy="1210200"/>
          </a:xfrm>
          <a:prstGeom prst="rect">
            <a:avLst/>
          </a:prstGeom>
        </p:spPr>
        <p:txBody>
          <a:bodyPr spcFirstLastPara="1" wrap="square" lIns="91425" tIns="91425" rIns="91425" bIns="91425" anchor="ctr" anchorCtr="0">
            <a:noAutofit/>
          </a:bodyPr>
          <a:lstStyle>
            <a:lvl1pPr marL="914400" lvl="0" indent="-457200" algn="ctr">
              <a:lnSpc>
                <a:spcPct val="100000"/>
              </a:lnSpc>
              <a:spcBef>
                <a:spcPts val="0"/>
              </a:spcBef>
              <a:spcAft>
                <a:spcPts val="0"/>
              </a:spcAft>
              <a:buClr>
                <a:srgbClr val="001C54"/>
              </a:buClr>
              <a:buSzPts val="1800"/>
              <a:buNone/>
              <a:defRPr>
                <a:solidFill>
                  <a:srgbClr val="001C54"/>
                </a:solidFill>
              </a:defRPr>
            </a:lvl1pPr>
          </a:lstStyle>
          <a:p>
            <a:endParaRPr/>
          </a:p>
        </p:txBody>
      </p:sp>
      <p:sp>
        <p:nvSpPr>
          <p:cNvPr id="41" name="Google Shape;41;p8"/>
          <p:cNvSpPr txBox="1">
            <a:spLocks noGrp="1"/>
          </p:cNvSpPr>
          <p:nvPr>
            <p:ph type="sldNum" idx="12"/>
          </p:nvPr>
        </p:nvSpPr>
        <p:spPr>
          <a:xfrm>
            <a:off x="16944916" y="9326434"/>
            <a:ext cx="1097400" cy="78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02556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5/9/22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5/9/22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5/9/22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750B2-F974-8E3A-B5DF-3BC3796F6BB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498A61D-578D-6148-0C59-8FB60C410128}"/>
              </a:ext>
            </a:extLst>
          </p:cNvPr>
          <p:cNvSpPr>
            <a:spLocks noGrp="1"/>
          </p:cNvSpPr>
          <p:nvPr>
            <p:ph type="dt" sz="half" idx="10"/>
          </p:nvPr>
        </p:nvSpPr>
        <p:spPr/>
        <p:txBody>
          <a:bodyPr/>
          <a:lstStyle/>
          <a:p>
            <a:fld id="{1D8BD707-D9CF-40AE-B4C6-C98DA3205C09}" type="datetimeFigureOut">
              <a:rPr lang="en-US" smtClean="0"/>
              <a:pPr/>
              <a:t>5/9/22</a:t>
            </a:fld>
            <a:endParaRPr lang="en-US"/>
          </a:p>
        </p:txBody>
      </p:sp>
      <p:sp>
        <p:nvSpPr>
          <p:cNvPr id="4" name="Footer Placeholder 3">
            <a:extLst>
              <a:ext uri="{FF2B5EF4-FFF2-40B4-BE49-F238E27FC236}">
                <a16:creationId xmlns:a16="http://schemas.microsoft.com/office/drawing/2014/main" id="{64932D47-E814-858E-82AB-04C76205EE7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D57F09-D5B5-B6F8-08DC-1FACDED5F8FE}"/>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03899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5/9/22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58" r:id="rId11"/>
    <p:sldLayoutId id="2147483659" r:id="rId12"/>
    <p:sldLayoutId id="2147483661" r:id="rId13"/>
    <p:sldLayoutId id="2147483662" r:id="rId14"/>
    <p:sldLayoutId id="2147483663"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kbranigan/cJSON" TargetMode="External"/><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hyperlink" Target="https://code.google.com/archive/p/crypto-js/"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hyperlink" Target="http://www.literatecode.com/aes256" TargetMode="External"/><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4.xml"/><Relationship Id="rId5" Type="http://schemas.openxmlformats.org/officeDocument/2006/relationships/image" Target="../media/image13.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hyperlink" Target="https://blog.npmjs.org/post/180565383195/details-about-the-event-stream-incident" TargetMode="External"/><Relationship Id="rId2" Type="http://schemas.openxmlformats.org/officeDocument/2006/relationships/notesSlide" Target="../notesSlides/notesSlide38.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3" Type="http://schemas.openxmlformats.org/officeDocument/2006/relationships/hyperlink" Target="https://blog.npmjs.org/post/180565383195/details-about-the-event-stream-incident" TargetMode="External"/><Relationship Id="rId2" Type="http://schemas.openxmlformats.org/officeDocument/2006/relationships/notesSlide" Target="../notesSlides/notesSlide39.xml"/><Relationship Id="rId1" Type="http://schemas.openxmlformats.org/officeDocument/2006/relationships/slideLayout" Target="../slideLayouts/slideLayout13.xml"/><Relationship Id="rId5" Type="http://schemas.openxmlformats.org/officeDocument/2006/relationships/image" Target="../media/image1.png"/><Relationship Id="rId4" Type="http://schemas.openxmlformats.org/officeDocument/2006/relationships/hyperlink" Target="https://www.zdnet.com/article/another-one-line-npm-package-breaks-the-javascript-ecosystem/"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blog.npmjs.org/post/180565383195/details-about-the-event-stream-incident" TargetMode="External"/><Relationship Id="rId2" Type="http://schemas.openxmlformats.org/officeDocument/2006/relationships/notesSlide" Target="../notesSlides/notesSlide40.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5.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4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6.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4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hyperlink" Target="https://nvd.nist.gov/general/visualizations/vulnerability-visualizations/cvss-severity-distribution-over-time" TargetMode="External"/><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9.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hyperlink" Target="https://nvd.nist.gov/vuln/full-listing/2022/3" TargetMode="External"/><Relationship Id="rId4" Type="http://schemas.openxmlformats.org/officeDocument/2006/relationships/hyperlink" Target="https://nvd.nist.gov/vuln/full-listing/2019/3" TargetMode="Externa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53.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5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54.xml"/><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6.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7.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1.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2.xm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63.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6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64.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6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5.xml"/><Relationship Id="rId1" Type="http://schemas.openxmlformats.org/officeDocument/2006/relationships/slideLayout" Target="../slideLayouts/slideLayout14.xml"/><Relationship Id="rId4" Type="http://schemas.openxmlformats.org/officeDocument/2006/relationships/hyperlink" Target="https://www.sonypictures.com/movies/underworld"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mailto:sec-princess@unroutable.me" TargetMode="External"/><Relationship Id="rId2" Type="http://schemas.openxmlformats.org/officeDocument/2006/relationships/notesSlide" Target="../notesSlides/notesSlide66.xml"/><Relationship Id="rId1" Type="http://schemas.openxmlformats.org/officeDocument/2006/relationships/slideLayout" Target="../slideLayouts/slideLayout14.xml"/><Relationship Id="rId5" Type="http://schemas.openxmlformats.org/officeDocument/2006/relationships/hyperlink" Target="https://www.transtechsocial.org/" TargetMode="External"/><Relationship Id="rId4" Type="http://schemas.openxmlformats.org/officeDocument/2006/relationships/image" Target="../media/image30.jp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7.xml"/><Relationship Id="rId1" Type="http://schemas.openxmlformats.org/officeDocument/2006/relationships/slideLayout" Target="../slideLayouts/slideLayout15.xml"/><Relationship Id="rId4" Type="http://schemas.openxmlformats.org/officeDocument/2006/relationships/image" Target="../media/image1.png"/></Relationships>
</file>

<file path=ppt/slides/_rels/slide7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8.xml"/><Relationship Id="rId1" Type="http://schemas.openxmlformats.org/officeDocument/2006/relationships/slideLayout" Target="../slideLayouts/slideLayout15.xml"/><Relationship Id="rId4" Type="http://schemas.openxmlformats.org/officeDocument/2006/relationships/image" Target="../media/image1.png"/></Relationships>
</file>

<file path=ppt/slides/_rels/slide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7"/>
        <p:cNvGrpSpPr/>
        <p:nvPr/>
      </p:nvGrpSpPr>
      <p:grpSpPr>
        <a:xfrm>
          <a:off x="0" y="0"/>
          <a:ext cx="0" cy="0"/>
          <a:chOff x="0" y="0"/>
          <a:chExt cx="0" cy="0"/>
        </a:xfrm>
      </p:grpSpPr>
      <p:grpSp>
        <p:nvGrpSpPr>
          <p:cNvPr id="5" name="Group 2">
            <a:extLst>
              <a:ext uri="{FF2B5EF4-FFF2-40B4-BE49-F238E27FC236}">
                <a16:creationId xmlns:a16="http://schemas.microsoft.com/office/drawing/2014/main" id="{D3D0FFF4-7273-094F-A2DF-D661116E897B}"/>
              </a:ext>
            </a:extLst>
          </p:cNvPr>
          <p:cNvGrpSpPr/>
          <p:nvPr/>
        </p:nvGrpSpPr>
        <p:grpSpPr>
          <a:xfrm>
            <a:off x="0" y="0"/>
            <a:ext cx="18288000" cy="4293594"/>
            <a:chOff x="0" y="0"/>
            <a:chExt cx="6671512" cy="1566315"/>
          </a:xfrm>
        </p:grpSpPr>
        <p:sp>
          <p:nvSpPr>
            <p:cNvPr id="6" name="Freeform 3">
              <a:extLst>
                <a:ext uri="{FF2B5EF4-FFF2-40B4-BE49-F238E27FC236}">
                  <a16:creationId xmlns:a16="http://schemas.microsoft.com/office/drawing/2014/main" id="{FE099482-50B7-CBC2-7BCF-A29D86D7E958}"/>
                </a:ext>
              </a:extLst>
            </p:cNvPr>
            <p:cNvSpPr/>
            <p:nvPr/>
          </p:nvSpPr>
          <p:spPr>
            <a:xfrm>
              <a:off x="0" y="0"/>
              <a:ext cx="6671512" cy="1566315"/>
            </a:xfrm>
            <a:custGeom>
              <a:avLst/>
              <a:gdLst/>
              <a:ahLst/>
              <a:cxnLst/>
              <a:rect l="l" t="t" r="r" b="b"/>
              <a:pathLst>
                <a:path w="6671512" h="1566315">
                  <a:moveTo>
                    <a:pt x="0" y="0"/>
                  </a:moveTo>
                  <a:lnTo>
                    <a:pt x="6671512" y="0"/>
                  </a:lnTo>
                  <a:lnTo>
                    <a:pt x="6671512" y="1566315"/>
                  </a:lnTo>
                  <a:lnTo>
                    <a:pt x="0" y="1566315"/>
                  </a:lnTo>
                  <a:close/>
                </a:path>
              </a:pathLst>
            </a:custGeom>
            <a:solidFill>
              <a:srgbClr val="23BEC4"/>
            </a:solidFill>
          </p:spPr>
        </p:sp>
      </p:grpSp>
      <p:sp>
        <p:nvSpPr>
          <p:cNvPr id="48" name="Google Shape;48;p10"/>
          <p:cNvSpPr txBox="1">
            <a:spLocks noGrp="1"/>
          </p:cNvSpPr>
          <p:nvPr>
            <p:ph type="ctrTitle"/>
          </p:nvPr>
        </p:nvSpPr>
        <p:spPr>
          <a:xfrm>
            <a:off x="685800" y="1805981"/>
            <a:ext cx="8229600" cy="1470025"/>
          </a:xfrm>
          <a:prstGeom prst="rect">
            <a:avLst/>
          </a:prstGeom>
        </p:spPr>
        <p:txBody>
          <a:bodyPr spcFirstLastPara="1" vert="horz" wrap="square" lIns="182850" tIns="182850" rIns="182850" bIns="182850" rtlCol="0" anchor="b" anchorCtr="0">
            <a:noAutofit/>
          </a:bodyPr>
          <a:lstStyle/>
          <a:p>
            <a:pPr algn="l">
              <a:spcBef>
                <a:spcPts val="0"/>
              </a:spcBef>
            </a:pPr>
            <a:r>
              <a:rPr lang="en" sz="6400" dirty="0">
                <a:latin typeface="Poppins SemiBold"/>
                <a:ea typeface="Poppins SemiBold"/>
                <a:cs typeface="Poppins SemiBold"/>
                <a:sym typeface="Poppins SemiBold"/>
              </a:rPr>
              <a:t>Choosing Better Open Source Code</a:t>
            </a:r>
            <a:endParaRPr sz="6400" dirty="0">
              <a:latin typeface="Poppins SemiBold"/>
              <a:ea typeface="Poppins SemiBold"/>
              <a:cs typeface="Poppins SemiBold"/>
              <a:sym typeface="Poppins SemiBold"/>
            </a:endParaRPr>
          </a:p>
        </p:txBody>
      </p:sp>
      <p:sp>
        <p:nvSpPr>
          <p:cNvPr id="49" name="Google Shape;49;p10"/>
          <p:cNvSpPr txBox="1">
            <a:spLocks noGrp="1"/>
          </p:cNvSpPr>
          <p:nvPr>
            <p:ph type="subTitle" idx="1"/>
          </p:nvPr>
        </p:nvSpPr>
        <p:spPr>
          <a:xfrm>
            <a:off x="685800" y="4267200"/>
            <a:ext cx="8088924" cy="1752600"/>
          </a:xfrm>
          <a:prstGeom prst="rect">
            <a:avLst/>
          </a:prstGeom>
        </p:spPr>
        <p:txBody>
          <a:bodyPr spcFirstLastPara="1" vert="horz" wrap="square" lIns="182850" tIns="182850" rIns="182850" bIns="182850" rtlCol="0" anchor="t" anchorCtr="0">
            <a:noAutofit/>
          </a:bodyPr>
          <a:lstStyle/>
          <a:p>
            <a:pPr algn="l">
              <a:spcBef>
                <a:spcPts val="0"/>
              </a:spcBef>
            </a:pPr>
            <a:r>
              <a:rPr lang="en" sz="4400" dirty="0">
                <a:solidFill>
                  <a:srgbClr val="002060"/>
                </a:solidFill>
                <a:latin typeface="Poppins"/>
                <a:ea typeface="Poppins"/>
                <a:cs typeface="Poppins"/>
                <a:sym typeface="Poppins"/>
              </a:rPr>
              <a:t>Lessons from the real world</a:t>
            </a:r>
            <a:endParaRPr sz="4400" dirty="0">
              <a:solidFill>
                <a:srgbClr val="002060"/>
              </a:solidFill>
              <a:latin typeface="Poppins"/>
              <a:ea typeface="Poppins"/>
              <a:cs typeface="Poppins"/>
              <a:sym typeface="Poppins"/>
            </a:endParaRPr>
          </a:p>
        </p:txBody>
      </p:sp>
      <p:pic>
        <p:nvPicPr>
          <p:cNvPr id="7" name="Picture 4">
            <a:extLst>
              <a:ext uri="{FF2B5EF4-FFF2-40B4-BE49-F238E27FC236}">
                <a16:creationId xmlns:a16="http://schemas.microsoft.com/office/drawing/2014/main" id="{741874A6-0B04-04EB-8702-4EEE2679EB4E}"/>
              </a:ext>
            </a:extLst>
          </p:cNvPr>
          <p:cNvPicPr>
            <a:picLocks noChangeAspect="1"/>
          </p:cNvPicPr>
          <p:nvPr/>
        </p:nvPicPr>
        <p:blipFill>
          <a:blip r:embed="rId3"/>
          <a:srcRect/>
          <a:stretch>
            <a:fillRect/>
          </a:stretch>
        </p:blipFill>
        <p:spPr>
          <a:xfrm>
            <a:off x="0" y="9327301"/>
            <a:ext cx="3987669" cy="959699"/>
          </a:xfrm>
          <a:prstGeom prst="rect">
            <a:avLst/>
          </a:prstGeom>
        </p:spPr>
      </p:pic>
      <p:sp>
        <p:nvSpPr>
          <p:cNvPr id="2" name="TextBox 1">
            <a:extLst>
              <a:ext uri="{FF2B5EF4-FFF2-40B4-BE49-F238E27FC236}">
                <a16:creationId xmlns:a16="http://schemas.microsoft.com/office/drawing/2014/main" id="{DC48F35A-F5E5-F8FC-0A4F-E7CDFD7929CF}"/>
              </a:ext>
            </a:extLst>
          </p:cNvPr>
          <p:cNvSpPr txBox="1"/>
          <p:nvPr/>
        </p:nvSpPr>
        <p:spPr>
          <a:xfrm>
            <a:off x="14173200" y="8788692"/>
            <a:ext cx="3473580" cy="1077218"/>
          </a:xfrm>
          <a:prstGeom prst="rect">
            <a:avLst/>
          </a:prstGeom>
          <a:noFill/>
        </p:spPr>
        <p:txBody>
          <a:bodyPr wrap="none" rtlCol="0">
            <a:spAutoFit/>
          </a:bodyPr>
          <a:lstStyle/>
          <a:p>
            <a:r>
              <a:rPr lang="en-US" sz="3200" dirty="0"/>
              <a:t>Michaela Demeter</a:t>
            </a:r>
          </a:p>
          <a:p>
            <a:r>
              <a:rPr lang="en-US" sz="3200" dirty="0"/>
              <a:t>Security Researcher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3D927960-6944-5D55-AB56-D73F1B7E3832}"/>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1CA12477-CC4F-AF58-702A-F3940E1280A0}"/>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
        <p:nvSpPr>
          <p:cNvPr id="2" name="Title 1">
            <a:extLst>
              <a:ext uri="{FF2B5EF4-FFF2-40B4-BE49-F238E27FC236}">
                <a16:creationId xmlns:a16="http://schemas.microsoft.com/office/drawing/2014/main" id="{ED8A21A2-9330-BD4F-B069-FFF4F315FF21}"/>
              </a:ext>
            </a:extLst>
          </p:cNvPr>
          <p:cNvSpPr>
            <a:spLocks noGrp="1"/>
          </p:cNvSpPr>
          <p:nvPr>
            <p:ph type="title"/>
          </p:nvPr>
        </p:nvSpPr>
        <p:spPr/>
        <p:txBody>
          <a:bodyPr/>
          <a:lstStyle/>
          <a:p>
            <a:pPr algn="ctr"/>
            <a:r>
              <a:rPr lang="en-US" sz="4800" dirty="0">
                <a:solidFill>
                  <a:schemeClr val="tx1">
                    <a:lumMod val="95000"/>
                    <a:lumOff val="5000"/>
                  </a:schemeClr>
                </a:solidFill>
              </a:rPr>
              <a:t>Before you start looking at code or dev practices</a:t>
            </a:r>
          </a:p>
        </p:txBody>
      </p:sp>
      <p:sp>
        <p:nvSpPr>
          <p:cNvPr id="3" name="Text Placeholder 2">
            <a:extLst>
              <a:ext uri="{FF2B5EF4-FFF2-40B4-BE49-F238E27FC236}">
                <a16:creationId xmlns:a16="http://schemas.microsoft.com/office/drawing/2014/main" id="{4AB3C721-C418-0D43-AB58-2B7CC198678A}"/>
              </a:ext>
            </a:extLst>
          </p:cNvPr>
          <p:cNvSpPr>
            <a:spLocks noGrp="1"/>
          </p:cNvSpPr>
          <p:nvPr>
            <p:ph type="body" idx="1"/>
          </p:nvPr>
        </p:nvSpPr>
        <p:spPr>
          <a:xfrm>
            <a:off x="623400" y="2949538"/>
            <a:ext cx="17041200" cy="6212250"/>
          </a:xfrm>
        </p:spPr>
        <p:txBody>
          <a:bodyPr/>
          <a:lstStyle/>
          <a:p>
            <a:r>
              <a:rPr lang="en-US" sz="4000" dirty="0"/>
              <a:t>Choose your repository</a:t>
            </a:r>
          </a:p>
          <a:p>
            <a:r>
              <a:rPr lang="en-US" sz="4000" dirty="0"/>
              <a:t>Look at the license</a:t>
            </a:r>
          </a:p>
          <a:p>
            <a:pPr lvl="1"/>
            <a:r>
              <a:rPr lang="en-US" sz="4000" dirty="0"/>
              <a:t>Is it compatible</a:t>
            </a:r>
          </a:p>
          <a:p>
            <a:pPr lvl="1"/>
            <a:r>
              <a:rPr lang="en-US" sz="4000" dirty="0"/>
              <a:t>Is there a license at all</a:t>
            </a:r>
          </a:p>
          <a:p>
            <a:endParaRPr lang="en-US" sz="4000" dirty="0"/>
          </a:p>
          <a:p>
            <a:pPr marL="0" indent="0" algn="ctr">
              <a:buClrTx/>
              <a:buSzTx/>
              <a:buNone/>
              <a:defRPr b="1">
                <a:latin typeface="Avenir Next"/>
                <a:ea typeface="Avenir Next"/>
                <a:cs typeface="Avenir Next"/>
                <a:sym typeface="Avenir Next"/>
              </a:defRPr>
            </a:pPr>
            <a:r>
              <a:rPr lang="en-US" sz="4000" dirty="0"/>
              <a:t>If this fails you won’t need worry about the rest</a:t>
            </a:r>
          </a:p>
          <a:p>
            <a:endParaRPr lang="en-US" sz="4000" dirty="0"/>
          </a:p>
        </p:txBody>
      </p:sp>
      <p:pic>
        <p:nvPicPr>
          <p:cNvPr id="4" name="Picture 4">
            <a:extLst>
              <a:ext uri="{FF2B5EF4-FFF2-40B4-BE49-F238E27FC236}">
                <a16:creationId xmlns:a16="http://schemas.microsoft.com/office/drawing/2014/main" id="{CBFC9746-1D22-76D7-DA8A-285B8AF4F395}"/>
              </a:ext>
            </a:extLst>
          </p:cNvPr>
          <p:cNvPicPr>
            <a:picLocks noChangeAspect="1"/>
          </p:cNvPicPr>
          <p:nvPr/>
        </p:nvPicPr>
        <p:blipFill>
          <a:blip r:embed="rId3"/>
          <a:srcRect/>
          <a:stretch>
            <a:fillRect/>
          </a:stretch>
        </p:blipFill>
        <p:spPr>
          <a:xfrm>
            <a:off x="0" y="9327301"/>
            <a:ext cx="3987669" cy="959699"/>
          </a:xfrm>
          <a:prstGeom prst="rect">
            <a:avLst/>
          </a:prstGeom>
        </p:spPr>
      </p:pic>
    </p:spTree>
    <p:extLst>
      <p:ext uri="{BB962C8B-B14F-4D97-AF65-F5344CB8AC3E}">
        <p14:creationId xmlns:p14="http://schemas.microsoft.com/office/powerpoint/2010/main" val="1378952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 name="Image" descr="Image"/>
          <p:cNvPicPr>
            <a:picLocks noChangeAspect="1"/>
          </p:cNvPicPr>
          <p:nvPr/>
        </p:nvPicPr>
        <p:blipFill>
          <a:blip r:embed="rId3"/>
          <a:stretch>
            <a:fillRect/>
          </a:stretch>
        </p:blipFill>
        <p:spPr>
          <a:xfrm>
            <a:off x="5822692" y="3921681"/>
            <a:ext cx="6276856" cy="4321450"/>
          </a:xfrm>
          <a:prstGeom prst="rect">
            <a:avLst/>
          </a:prstGeom>
          <a:ln w="12700">
            <a:miter lim="400000"/>
          </a:ln>
        </p:spPr>
      </p:pic>
      <p:sp>
        <p:nvSpPr>
          <p:cNvPr id="219" name="https://clipartxtras.com/categories/view/24dc10f8c0e963e9168b2fcab20d51d21feb8bff/take-a-look-clipart.html"/>
          <p:cNvSpPr txBox="1"/>
          <p:nvPr/>
        </p:nvSpPr>
        <p:spPr>
          <a:xfrm>
            <a:off x="9144000" y="9638922"/>
            <a:ext cx="8785514" cy="3353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a:defRPr sz="1400"/>
            </a:lvl1pPr>
          </a:lstStyle>
          <a:p>
            <a:r>
              <a:rPr sz="1476" dirty="0"/>
              <a:t>https://</a:t>
            </a:r>
            <a:r>
              <a:rPr sz="1476" dirty="0" err="1"/>
              <a:t>clipartxtras.com</a:t>
            </a:r>
            <a:r>
              <a:rPr sz="1476" dirty="0"/>
              <a:t>/categories/view/24dc10f8c0e963e9168b2fcab20d51d21feb8bff/take-a-look-</a:t>
            </a:r>
            <a:r>
              <a:rPr sz="1476" dirty="0" err="1"/>
              <a:t>clipart.html</a:t>
            </a:r>
            <a:endParaRPr sz="1476" dirty="0"/>
          </a:p>
        </p:txBody>
      </p:sp>
      <p:grpSp>
        <p:nvGrpSpPr>
          <p:cNvPr id="5" name="Group 3">
            <a:extLst>
              <a:ext uri="{FF2B5EF4-FFF2-40B4-BE49-F238E27FC236}">
                <a16:creationId xmlns:a16="http://schemas.microsoft.com/office/drawing/2014/main" id="{ED3A02B8-AF54-ADDB-1C55-2282D28D6826}"/>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ADA2C741-FF37-1998-2B27-4813CA4BDD6B}"/>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
        <p:nvSpPr>
          <p:cNvPr id="217" name="Title 1"/>
          <p:cNvSpPr txBox="1">
            <a:spLocks noGrp="1"/>
          </p:cNvSpPr>
          <p:nvPr>
            <p:ph type="ctrTitle"/>
          </p:nvPr>
        </p:nvSpPr>
        <p:spPr>
          <a:xfrm>
            <a:off x="440520" y="370715"/>
            <a:ext cx="17041200" cy="1847302"/>
          </a:xfrm>
          <a:prstGeom prst="rect">
            <a:avLst/>
          </a:prstGeom>
        </p:spPr>
        <p:txBody>
          <a:bodyPr/>
          <a:lstStyle/>
          <a:p>
            <a:pPr defTabSz="246438">
              <a:defRPr sz="6800">
                <a:solidFill>
                  <a:srgbClr val="C3D600">
                    <a:alpha val="90000"/>
                  </a:srgbClr>
                </a:solidFill>
              </a:defRPr>
            </a:pPr>
            <a:r>
              <a:rPr sz="8000" dirty="0">
                <a:solidFill>
                  <a:schemeClr val="bg1"/>
                </a:solidFill>
              </a:rPr>
              <a:t>Step 1:</a:t>
            </a:r>
            <a:r>
              <a:rPr lang="en-US" sz="8000" dirty="0">
                <a:solidFill>
                  <a:schemeClr val="bg1"/>
                </a:solidFill>
              </a:rPr>
              <a:t> </a:t>
            </a:r>
            <a:r>
              <a:rPr sz="8000" dirty="0">
                <a:solidFill>
                  <a:schemeClr val="bg1"/>
                </a:solidFill>
              </a:rPr>
              <a:t>Take a look</a:t>
            </a:r>
            <a:r>
              <a:rPr lang="en-US" sz="8000" dirty="0">
                <a:solidFill>
                  <a:schemeClr val="bg1"/>
                </a:solidFill>
              </a:rPr>
              <a:t> </a:t>
            </a:r>
            <a:r>
              <a:rPr sz="8000" dirty="0">
                <a:solidFill>
                  <a:schemeClr val="bg1"/>
                </a:solidFill>
              </a:rPr>
              <a:t>first</a:t>
            </a:r>
          </a:p>
        </p:txBody>
      </p:sp>
      <p:pic>
        <p:nvPicPr>
          <p:cNvPr id="7" name="Picture 4">
            <a:extLst>
              <a:ext uri="{FF2B5EF4-FFF2-40B4-BE49-F238E27FC236}">
                <a16:creationId xmlns:a16="http://schemas.microsoft.com/office/drawing/2014/main" id="{0727B2B9-5BFE-D525-FD0D-0591B078D9C2}"/>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Content Placeholder 3"/>
          <p:cNvSpPr txBox="1">
            <a:spLocks noGrp="1"/>
          </p:cNvSpPr>
          <p:nvPr>
            <p:ph type="body" idx="1"/>
          </p:nvPr>
        </p:nvSpPr>
        <p:spPr>
          <a:xfrm>
            <a:off x="623401" y="3698218"/>
            <a:ext cx="17446750" cy="5264688"/>
          </a:xfrm>
          <a:prstGeom prst="rect">
            <a:avLst/>
          </a:prstGeom>
        </p:spPr>
        <p:txBody>
          <a:bodyPr/>
          <a:lstStyle/>
          <a:p>
            <a:pPr marL="454438" indent="-314612" defTabSz="357336">
              <a:spcBef>
                <a:spcPts val="1370"/>
              </a:spcBef>
              <a:buSzPct val="100000"/>
              <a:buFont typeface="Arial"/>
              <a:buChar char="•"/>
              <a:defRPr sz="2784"/>
            </a:pPr>
            <a:r>
              <a:rPr lang="en-US" sz="4000" dirty="0"/>
              <a:t>R</a:t>
            </a:r>
            <a:r>
              <a:rPr sz="4000" dirty="0"/>
              <a:t>ead the readme,</a:t>
            </a:r>
            <a:r>
              <a:rPr lang="en-US" sz="4000" dirty="0"/>
              <a:t> </a:t>
            </a:r>
            <a:r>
              <a:rPr sz="4000" dirty="0"/>
              <a:t>or any other readily available introductory information?</a:t>
            </a:r>
          </a:p>
          <a:p>
            <a:pPr marL="454438" indent="-314612" defTabSz="357336">
              <a:spcBef>
                <a:spcPts val="1370"/>
              </a:spcBef>
              <a:buSzPct val="100000"/>
              <a:buFont typeface="Arial"/>
              <a:buChar char="•"/>
              <a:defRPr sz="2784"/>
            </a:pPr>
            <a:r>
              <a:rPr sz="4000" dirty="0"/>
              <a:t>Does this code appear to be held to good software development standards?</a:t>
            </a:r>
          </a:p>
          <a:p>
            <a:pPr marL="454438" indent="-314612" defTabSz="357336">
              <a:spcBef>
                <a:spcPts val="1370"/>
              </a:spcBef>
              <a:buSzPct val="100000"/>
              <a:buFont typeface="Arial"/>
              <a:buChar char="•"/>
              <a:defRPr sz="2784"/>
            </a:pPr>
            <a:r>
              <a:rPr sz="4000" dirty="0"/>
              <a:t>Is this code used professionally or is it a hobby project?</a:t>
            </a:r>
          </a:p>
          <a:p>
            <a:pPr marL="454438" indent="-314612" defTabSz="357336">
              <a:spcBef>
                <a:spcPts val="1370"/>
              </a:spcBef>
              <a:buSzPct val="100000"/>
              <a:buFont typeface="Arial"/>
              <a:buChar char="•"/>
              <a:defRPr sz="2784"/>
            </a:pPr>
            <a:endParaRPr sz="4000" dirty="0"/>
          </a:p>
        </p:txBody>
      </p:sp>
      <p:grpSp>
        <p:nvGrpSpPr>
          <p:cNvPr id="4" name="Group 3">
            <a:extLst>
              <a:ext uri="{FF2B5EF4-FFF2-40B4-BE49-F238E27FC236}">
                <a16:creationId xmlns:a16="http://schemas.microsoft.com/office/drawing/2014/main" id="{2ACCBB41-CDFE-1E67-3095-3B2CF312FD45}"/>
              </a:ext>
            </a:extLst>
          </p:cNvPr>
          <p:cNvGrpSpPr/>
          <p:nvPr/>
        </p:nvGrpSpPr>
        <p:grpSpPr>
          <a:xfrm>
            <a:off x="0" y="0"/>
            <a:ext cx="18288000" cy="3086100"/>
            <a:chOff x="0" y="0"/>
            <a:chExt cx="6671512" cy="928332"/>
          </a:xfrm>
        </p:grpSpPr>
        <p:sp>
          <p:nvSpPr>
            <p:cNvPr id="5" name="Freeform 4">
              <a:extLst>
                <a:ext uri="{FF2B5EF4-FFF2-40B4-BE49-F238E27FC236}">
                  <a16:creationId xmlns:a16="http://schemas.microsoft.com/office/drawing/2014/main" id="{FE805DD8-BE8E-5FF3-69FD-76F5DE98D538}"/>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223" name="Title 2"/>
          <p:cNvSpPr txBox="1">
            <a:spLocks noGrp="1"/>
          </p:cNvSpPr>
          <p:nvPr>
            <p:ph type="title"/>
          </p:nvPr>
        </p:nvSpPr>
        <p:spPr>
          <a:xfrm>
            <a:off x="457200" y="210932"/>
            <a:ext cx="17041200" cy="1145400"/>
          </a:xfrm>
          <a:prstGeom prst="rect">
            <a:avLst/>
          </a:prstGeom>
        </p:spPr>
        <p:txBody>
          <a:bodyPr>
            <a:noAutofit/>
          </a:bodyPr>
          <a:lstStyle>
            <a:lvl1pPr defTabSz="338835">
              <a:defRPr sz="9860">
                <a:solidFill>
                  <a:srgbClr val="A6AAA9"/>
                </a:solidFill>
              </a:defRPr>
            </a:lvl1pPr>
          </a:lstStyle>
          <a:p>
            <a:r>
              <a:rPr lang="en-US" sz="8000" dirty="0">
                <a:solidFill>
                  <a:schemeClr val="bg1"/>
                </a:solidFill>
              </a:rPr>
              <a:t>Some Key Questions for a First Look at a New Package</a:t>
            </a:r>
            <a:endParaRPr sz="8000" dirty="0">
              <a:solidFill>
                <a:schemeClr val="bg1"/>
              </a:solidFill>
            </a:endParaRPr>
          </a:p>
        </p:txBody>
      </p:sp>
      <p:pic>
        <p:nvPicPr>
          <p:cNvPr id="6" name="Picture 4">
            <a:extLst>
              <a:ext uri="{FF2B5EF4-FFF2-40B4-BE49-F238E27FC236}">
                <a16:creationId xmlns:a16="http://schemas.microsoft.com/office/drawing/2014/main" id="{850A8A0D-EAAE-5323-E6BE-CC69019A746B}"/>
              </a:ext>
            </a:extLst>
          </p:cNvPr>
          <p:cNvPicPr>
            <a:picLocks noChangeAspect="1"/>
          </p:cNvPicPr>
          <p:nvPr/>
        </p:nvPicPr>
        <p:blipFill>
          <a:blip r:embed="rId2"/>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E05EFE47-E964-572A-9310-430728DA945A}"/>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E4BBBFB2-E96B-5146-1114-B22949C828EB}"/>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2" name="Title 1">
            <a:extLst>
              <a:ext uri="{FF2B5EF4-FFF2-40B4-BE49-F238E27FC236}">
                <a16:creationId xmlns:a16="http://schemas.microsoft.com/office/drawing/2014/main" id="{F418AE59-5F6C-0940-B1AB-CE34E5E26DF7}"/>
              </a:ext>
            </a:extLst>
          </p:cNvPr>
          <p:cNvSpPr>
            <a:spLocks noGrp="1"/>
          </p:cNvSpPr>
          <p:nvPr>
            <p:ph type="title"/>
          </p:nvPr>
        </p:nvSpPr>
        <p:spPr>
          <a:xfrm>
            <a:off x="623400" y="699675"/>
            <a:ext cx="17041200" cy="1145400"/>
          </a:xfrm>
        </p:spPr>
        <p:txBody>
          <a:bodyPr/>
          <a:lstStyle/>
          <a:p>
            <a:pPr algn="ctr"/>
            <a:r>
              <a:rPr lang="en-US" sz="6000" dirty="0">
                <a:solidFill>
                  <a:schemeClr val="bg1"/>
                </a:solidFill>
              </a:rPr>
              <a:t>Look for warning signs</a:t>
            </a:r>
          </a:p>
        </p:txBody>
      </p:sp>
      <p:sp>
        <p:nvSpPr>
          <p:cNvPr id="3" name="Text Placeholder 2">
            <a:extLst>
              <a:ext uri="{FF2B5EF4-FFF2-40B4-BE49-F238E27FC236}">
                <a16:creationId xmlns:a16="http://schemas.microsoft.com/office/drawing/2014/main" id="{5B38DF7E-A937-4841-A7A5-D35CDD788282}"/>
              </a:ext>
            </a:extLst>
          </p:cNvPr>
          <p:cNvSpPr>
            <a:spLocks noGrp="1"/>
          </p:cNvSpPr>
          <p:nvPr>
            <p:ph type="body" idx="1"/>
          </p:nvPr>
        </p:nvSpPr>
        <p:spPr>
          <a:xfrm>
            <a:off x="623400" y="2564150"/>
            <a:ext cx="17041200" cy="6832800"/>
          </a:xfrm>
        </p:spPr>
        <p:txBody>
          <a:bodyPr/>
          <a:lstStyle/>
          <a:p>
            <a:pPr marL="454438" indent="-314612" defTabSz="357336">
              <a:spcBef>
                <a:spcPts val="1370"/>
              </a:spcBef>
              <a:buSzPct val="100000"/>
              <a:buFont typeface="Arial"/>
              <a:buChar char="•"/>
              <a:defRPr sz="2784"/>
            </a:pPr>
            <a:r>
              <a:rPr lang="en-US" sz="4800" dirty="0"/>
              <a:t>Are there any signs that there are known issues with this code?</a:t>
            </a:r>
          </a:p>
          <a:p>
            <a:pPr marL="454438" indent="-314612" defTabSz="357336">
              <a:spcBef>
                <a:spcPts val="1370"/>
              </a:spcBef>
              <a:buSzPct val="100000"/>
              <a:buFont typeface="Arial"/>
              <a:buChar char="•"/>
              <a:defRPr sz="2784"/>
            </a:pPr>
            <a:r>
              <a:rPr lang="en-US" sz="4800" dirty="0"/>
              <a:t>Does this code only solve one use case or is it robust enough for other use cases?</a:t>
            </a:r>
          </a:p>
          <a:p>
            <a:pPr marL="454438" indent="-314612" defTabSz="357336">
              <a:spcBef>
                <a:spcPts val="1370"/>
              </a:spcBef>
              <a:buSzPct val="100000"/>
              <a:buFont typeface="Arial"/>
              <a:buChar char="•"/>
              <a:defRPr sz="2784"/>
            </a:pPr>
            <a:r>
              <a:rPr lang="en-US" sz="4800" dirty="0"/>
              <a:t>Is this code active or an archive essentially abandoned?</a:t>
            </a:r>
          </a:p>
          <a:p>
            <a:endParaRPr lang="en-US" sz="2800" dirty="0"/>
          </a:p>
        </p:txBody>
      </p:sp>
      <p:pic>
        <p:nvPicPr>
          <p:cNvPr id="4" name="Picture 4">
            <a:extLst>
              <a:ext uri="{FF2B5EF4-FFF2-40B4-BE49-F238E27FC236}">
                <a16:creationId xmlns:a16="http://schemas.microsoft.com/office/drawing/2014/main" id="{398A5820-A6AD-E061-2DA0-C320A5C62461}"/>
              </a:ext>
            </a:extLst>
          </p:cNvPr>
          <p:cNvPicPr>
            <a:picLocks noChangeAspect="1"/>
          </p:cNvPicPr>
          <p:nvPr/>
        </p:nvPicPr>
        <p:blipFill>
          <a:blip r:embed="rId3"/>
          <a:srcRect/>
          <a:stretch>
            <a:fillRect/>
          </a:stretch>
        </p:blipFill>
        <p:spPr>
          <a:xfrm>
            <a:off x="0" y="9327301"/>
            <a:ext cx="3987669" cy="959699"/>
          </a:xfrm>
          <a:prstGeom prst="rect">
            <a:avLst/>
          </a:prstGeom>
        </p:spPr>
      </p:pic>
    </p:spTree>
    <p:extLst>
      <p:ext uri="{BB962C8B-B14F-4D97-AF65-F5344CB8AC3E}">
        <p14:creationId xmlns:p14="http://schemas.microsoft.com/office/powerpoint/2010/main" val="16527083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3">
            <a:extLst>
              <a:ext uri="{FF2B5EF4-FFF2-40B4-BE49-F238E27FC236}">
                <a16:creationId xmlns:a16="http://schemas.microsoft.com/office/drawing/2014/main" id="{25BEF479-A443-FC50-3475-C2C14167BE6F}"/>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386CF362-CBF2-1DC1-F6B1-8C5D4E899652}"/>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
        <p:nvSpPr>
          <p:cNvPr id="226" name="Title 3"/>
          <p:cNvSpPr txBox="1">
            <a:spLocks noGrp="1"/>
          </p:cNvSpPr>
          <p:nvPr>
            <p:ph type="title"/>
          </p:nvPr>
        </p:nvSpPr>
        <p:spPr>
          <a:xfrm>
            <a:off x="623400" y="659915"/>
            <a:ext cx="17041200" cy="1145400"/>
          </a:xfrm>
          <a:prstGeom prst="rect">
            <a:avLst/>
          </a:prstGeom>
        </p:spPr>
        <p:txBody>
          <a:bodyPr/>
          <a:lstStyle>
            <a:lvl1pPr defTabSz="519937">
              <a:defRPr sz="15130">
                <a:solidFill>
                  <a:srgbClr val="A6AAA9"/>
                </a:solidFill>
              </a:defRPr>
            </a:lvl1pPr>
          </a:lstStyle>
          <a:p>
            <a:r>
              <a:rPr sz="8000" dirty="0">
                <a:solidFill>
                  <a:schemeClr val="bg1"/>
                </a:solidFill>
              </a:rPr>
              <a:t>In other words…</a:t>
            </a:r>
          </a:p>
        </p:txBody>
      </p:sp>
      <p:sp>
        <p:nvSpPr>
          <p:cNvPr id="227" name="Content Placeholder 1"/>
          <p:cNvSpPr txBox="1">
            <a:spLocks noGrp="1"/>
          </p:cNvSpPr>
          <p:nvPr>
            <p:ph type="body" sz="quarter" idx="1"/>
          </p:nvPr>
        </p:nvSpPr>
        <p:spPr>
          <a:xfrm>
            <a:off x="3237340" y="4328946"/>
            <a:ext cx="11534775" cy="1902024"/>
          </a:xfrm>
          <a:prstGeom prst="rect">
            <a:avLst/>
          </a:prstGeom>
        </p:spPr>
        <p:txBody>
          <a:bodyPr/>
          <a:lstStyle>
            <a:lvl1pPr defTabSz="368045">
              <a:spcBef>
                <a:spcPts val="1400"/>
              </a:spcBef>
              <a:defRPr sz="11466"/>
            </a:lvl1pPr>
          </a:lstStyle>
          <a:p>
            <a:pPr marL="228600" indent="0">
              <a:buNone/>
            </a:pPr>
            <a:r>
              <a:rPr lang="en-US" sz="6400" dirty="0"/>
              <a:t>Is it                                  ?</a:t>
            </a:r>
          </a:p>
          <a:p>
            <a:endParaRPr lang="en-US" sz="6400" dirty="0"/>
          </a:p>
          <a:p>
            <a:pPr marL="228600" indent="0">
              <a:buNone/>
            </a:pPr>
            <a:endParaRPr sz="6400" dirty="0"/>
          </a:p>
        </p:txBody>
      </p:sp>
      <p:pic>
        <p:nvPicPr>
          <p:cNvPr id="228" name="Shape 173" descr="Shape 173"/>
          <p:cNvPicPr>
            <a:picLocks noChangeAspect="1"/>
          </p:cNvPicPr>
          <p:nvPr/>
        </p:nvPicPr>
        <p:blipFill>
          <a:blip r:embed="rId3"/>
          <a:stretch>
            <a:fillRect/>
          </a:stretch>
        </p:blipFill>
        <p:spPr>
          <a:xfrm>
            <a:off x="6973897" y="3395658"/>
            <a:ext cx="4061662" cy="3768600"/>
          </a:xfrm>
          <a:prstGeom prst="rect">
            <a:avLst/>
          </a:prstGeom>
          <a:ln w="12700">
            <a:miter lim="400000"/>
          </a:ln>
        </p:spPr>
      </p:pic>
      <p:pic>
        <p:nvPicPr>
          <p:cNvPr id="5" name="Picture 4">
            <a:extLst>
              <a:ext uri="{FF2B5EF4-FFF2-40B4-BE49-F238E27FC236}">
                <a16:creationId xmlns:a16="http://schemas.microsoft.com/office/drawing/2014/main" id="{B3FF415B-6909-CE7D-FE5B-38CEDD145DC3}"/>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3">
            <a:extLst>
              <a:ext uri="{FF2B5EF4-FFF2-40B4-BE49-F238E27FC236}">
                <a16:creationId xmlns:a16="http://schemas.microsoft.com/office/drawing/2014/main" id="{A259C763-3EB9-DB73-D31C-B0F170B59899}"/>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6434999C-C677-322F-9820-62ED1701F783}"/>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
        <p:nvSpPr>
          <p:cNvPr id="232" name="Title 1"/>
          <p:cNvSpPr txBox="1">
            <a:spLocks noGrp="1"/>
          </p:cNvSpPr>
          <p:nvPr>
            <p:ph type="ctrTitle"/>
          </p:nvPr>
        </p:nvSpPr>
        <p:spPr>
          <a:xfrm>
            <a:off x="623400" y="432342"/>
            <a:ext cx="17041200" cy="1690970"/>
          </a:xfrm>
          <a:prstGeom prst="rect">
            <a:avLst/>
          </a:prstGeom>
        </p:spPr>
        <p:txBody>
          <a:bodyPr/>
          <a:lstStyle>
            <a:lvl1pPr algn="ctr" defTabSz="350520">
              <a:defRPr sz="10200">
                <a:solidFill>
                  <a:srgbClr val="A6AAA9"/>
                </a:solidFill>
              </a:defRPr>
            </a:lvl1pPr>
          </a:lstStyle>
          <a:p>
            <a:r>
              <a:rPr lang="en-US" sz="7200" dirty="0">
                <a:solidFill>
                  <a:schemeClr val="bg1"/>
                </a:solidFill>
              </a:rPr>
              <a:t>Let’s look at some warning signs</a:t>
            </a:r>
            <a:endParaRPr sz="7200" dirty="0">
              <a:solidFill>
                <a:schemeClr val="bg1"/>
              </a:solidFill>
            </a:endParaRPr>
          </a:p>
        </p:txBody>
      </p:sp>
      <p:pic>
        <p:nvPicPr>
          <p:cNvPr id="233" name="Image" descr="Image"/>
          <p:cNvPicPr>
            <a:picLocks noChangeAspect="1"/>
          </p:cNvPicPr>
          <p:nvPr/>
        </p:nvPicPr>
        <p:blipFill>
          <a:blip r:embed="rId3"/>
          <a:stretch>
            <a:fillRect/>
          </a:stretch>
        </p:blipFill>
        <p:spPr>
          <a:xfrm>
            <a:off x="6740728" y="3351813"/>
            <a:ext cx="4806544" cy="4806546"/>
          </a:xfrm>
          <a:prstGeom prst="rect">
            <a:avLst/>
          </a:prstGeom>
          <a:ln w="12700">
            <a:miter lim="400000"/>
          </a:ln>
        </p:spPr>
      </p:pic>
      <p:sp>
        <p:nvSpPr>
          <p:cNvPr id="234" name="http://chittagongit.com/icon/high-risk-icon-21.html"/>
          <p:cNvSpPr txBox="1"/>
          <p:nvPr/>
        </p:nvSpPr>
        <p:spPr>
          <a:xfrm>
            <a:off x="2417420" y="9597628"/>
            <a:ext cx="4076725" cy="3353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a:defRPr sz="1400"/>
            </a:lvl1pPr>
          </a:lstStyle>
          <a:p>
            <a:r>
              <a:rPr sz="1476" dirty="0">
                <a:solidFill>
                  <a:schemeClr val="bg1"/>
                </a:solidFill>
              </a:rPr>
              <a:t>http://</a:t>
            </a:r>
            <a:r>
              <a:rPr sz="1476" dirty="0" err="1">
                <a:solidFill>
                  <a:schemeClr val="bg1"/>
                </a:solidFill>
              </a:rPr>
              <a:t>chittagongit.com</a:t>
            </a:r>
            <a:r>
              <a:rPr sz="1476" dirty="0">
                <a:solidFill>
                  <a:schemeClr val="bg1"/>
                </a:solidFill>
              </a:rPr>
              <a:t>/icon/high-risk-icon-21.html</a:t>
            </a:r>
          </a:p>
        </p:txBody>
      </p:sp>
      <p:pic>
        <p:nvPicPr>
          <p:cNvPr id="5" name="Picture 4">
            <a:extLst>
              <a:ext uri="{FF2B5EF4-FFF2-40B4-BE49-F238E27FC236}">
                <a16:creationId xmlns:a16="http://schemas.microsoft.com/office/drawing/2014/main" id="{BA3A2202-4B1F-6E9E-F218-1FA48AECA9DD}"/>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3">
            <a:extLst>
              <a:ext uri="{FF2B5EF4-FFF2-40B4-BE49-F238E27FC236}">
                <a16:creationId xmlns:a16="http://schemas.microsoft.com/office/drawing/2014/main" id="{62A5AB9C-6248-BD3B-7ABF-C322F3CF89B1}"/>
              </a:ext>
            </a:extLst>
          </p:cNvPr>
          <p:cNvGrpSpPr/>
          <p:nvPr/>
        </p:nvGrpSpPr>
        <p:grpSpPr>
          <a:xfrm>
            <a:off x="0" y="0"/>
            <a:ext cx="18288000" cy="2544751"/>
            <a:chOff x="0" y="0"/>
            <a:chExt cx="6671512" cy="928332"/>
          </a:xfrm>
        </p:grpSpPr>
        <p:sp>
          <p:nvSpPr>
            <p:cNvPr id="8" name="Freeform 4">
              <a:extLst>
                <a:ext uri="{FF2B5EF4-FFF2-40B4-BE49-F238E27FC236}">
                  <a16:creationId xmlns:a16="http://schemas.microsoft.com/office/drawing/2014/main" id="{6B2C5E15-C7E3-FD6B-2BF5-CFD3E4C6F640}"/>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238" name="Title 3"/>
          <p:cNvSpPr txBox="1">
            <a:spLocks noGrp="1"/>
          </p:cNvSpPr>
          <p:nvPr>
            <p:ph type="title"/>
          </p:nvPr>
        </p:nvSpPr>
        <p:spPr>
          <a:xfrm>
            <a:off x="2514600" y="242282"/>
            <a:ext cx="12858752" cy="2853036"/>
          </a:xfrm>
          <a:prstGeom prst="rect">
            <a:avLst/>
          </a:prstGeom>
        </p:spPr>
        <p:txBody>
          <a:bodyPr/>
          <a:lstStyle/>
          <a:p>
            <a:pPr defTabSz="369658">
              <a:defRPr sz="10200">
                <a:solidFill>
                  <a:srgbClr val="A6AAA9"/>
                </a:solidFill>
              </a:defRPr>
            </a:pPr>
            <a:r>
              <a:rPr sz="6400" dirty="0">
                <a:solidFill>
                  <a:schemeClr val="bg1"/>
                </a:solidFill>
              </a:rPr>
              <a:t>Even the developers say to use something else…</a:t>
            </a:r>
          </a:p>
        </p:txBody>
      </p:sp>
      <p:sp>
        <p:nvSpPr>
          <p:cNvPr id="239" name="Rounded Rectangle" descr="“use TweetNaCl.js (a TweetNaCl port to JavaScript) rather than this implementation, which is more likely to perform in constant time and has likely seen more eyes for review/audits.”&#13;&#10;"/>
          <p:cNvSpPr/>
          <p:nvPr/>
        </p:nvSpPr>
        <p:spPr>
          <a:xfrm>
            <a:off x="5413736" y="3696659"/>
            <a:ext cx="6914394" cy="4141634"/>
          </a:xfrm>
          <a:prstGeom prst="roundRect">
            <a:avLst>
              <a:gd name="adj" fmla="val 17320"/>
            </a:avLst>
          </a:prstGeom>
          <a:ln w="25400">
            <a:solidFill>
              <a:srgbClr val="A6AAA9"/>
            </a:solidFill>
          </a:ln>
        </p:spPr>
        <p:txBody>
          <a:bodyPr lIns="53578" tIns="53578" rIns="53578" bIns="53578" anchor="ctr"/>
          <a:lstStyle/>
          <a:p>
            <a:pPr algn="ctr">
              <a:lnSpc>
                <a:spcPct val="80000"/>
              </a:lnSpc>
              <a:defRPr sz="2800" cap="all">
                <a:solidFill>
                  <a:srgbClr val="FFFFFF"/>
                </a:solidFill>
                <a:latin typeface="+mn-lt"/>
                <a:ea typeface="+mn-ea"/>
                <a:cs typeface="+mn-cs"/>
                <a:sym typeface="DIN Condensed"/>
              </a:defRPr>
            </a:pPr>
            <a:endParaRPr sz="2952"/>
          </a:p>
        </p:txBody>
      </p:sp>
      <p:sp>
        <p:nvSpPr>
          <p:cNvPr id="240" name="“use TweetNaCl.js (a TweetNaCl port to JavaScript) rather than this implementation, which is more likely to perform in constant time and has likely seen more eyes for review/audits.”"/>
          <p:cNvSpPr txBox="1"/>
          <p:nvPr/>
        </p:nvSpPr>
        <p:spPr>
          <a:xfrm>
            <a:off x="5623839" y="4140492"/>
            <a:ext cx="6743908" cy="32539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68578" tIns="68578" rIns="68578" bIns="68578" anchor="ctr">
            <a:spAutoFit/>
          </a:bodyPr>
          <a:lstStyle/>
          <a:p>
            <a:pPr>
              <a:defRPr sz="3200">
                <a:solidFill>
                  <a:srgbClr val="A6AAA9"/>
                </a:solidFill>
              </a:defRPr>
            </a:pPr>
            <a:r>
              <a:rPr sz="3374" dirty="0">
                <a:solidFill>
                  <a:schemeClr val="tx1">
                    <a:lumMod val="95000"/>
                    <a:lumOff val="5000"/>
                  </a:schemeClr>
                </a:solidFill>
              </a:rPr>
              <a:t>“use </a:t>
            </a:r>
            <a:r>
              <a:rPr sz="3374" dirty="0" err="1">
                <a:solidFill>
                  <a:schemeClr val="tx1">
                    <a:lumMod val="95000"/>
                    <a:lumOff val="5000"/>
                  </a:schemeClr>
                </a:solidFill>
              </a:rPr>
              <a:t>TweetNaCl.js</a:t>
            </a:r>
            <a:r>
              <a:rPr sz="3374" dirty="0">
                <a:solidFill>
                  <a:schemeClr val="tx1">
                    <a:lumMod val="95000"/>
                    <a:lumOff val="5000"/>
                  </a:schemeClr>
                </a:solidFill>
              </a:rPr>
              <a:t> (a </a:t>
            </a:r>
            <a:r>
              <a:rPr sz="3374" dirty="0" err="1">
                <a:solidFill>
                  <a:schemeClr val="tx1">
                    <a:lumMod val="95000"/>
                    <a:lumOff val="5000"/>
                  </a:schemeClr>
                </a:solidFill>
              </a:rPr>
              <a:t>TweetNaCl</a:t>
            </a:r>
            <a:r>
              <a:rPr sz="3374" dirty="0">
                <a:solidFill>
                  <a:schemeClr val="tx1">
                    <a:lumMod val="95000"/>
                    <a:lumOff val="5000"/>
                  </a:schemeClr>
                </a:solidFill>
              </a:rPr>
              <a:t> port to JavaScript) rather than this implementation, which is more likely to perform in constant time and has likely seen more eyes for review/audits.”</a:t>
            </a:r>
          </a:p>
        </p:txBody>
      </p:sp>
      <p:sp>
        <p:nvSpPr>
          <p:cNvPr id="241" name="https://github.com/andi506/crypto-js"/>
          <p:cNvSpPr txBox="1"/>
          <p:nvPr/>
        </p:nvSpPr>
        <p:spPr>
          <a:xfrm>
            <a:off x="5475632" y="8244026"/>
            <a:ext cx="7040322" cy="6462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578" tIns="53578" rIns="53578" bIns="53578" anchor="ctr">
            <a:spAutoFit/>
          </a:bodyPr>
          <a:lstStyle>
            <a:lvl1pPr defTabSz="457200">
              <a:lnSpc>
                <a:spcPct val="117999"/>
              </a:lnSpc>
              <a:spcBef>
                <a:spcPts val="0"/>
              </a:spcBef>
              <a:defRPr sz="3000">
                <a:solidFill>
                  <a:srgbClr val="A6AAA9"/>
                </a:solidFill>
                <a:latin typeface="Muli"/>
                <a:ea typeface="Muli"/>
                <a:cs typeface="Muli"/>
                <a:sym typeface="Muli"/>
              </a:defRPr>
            </a:lvl1pPr>
          </a:lstStyle>
          <a:p>
            <a:r>
              <a:rPr sz="3164" dirty="0">
                <a:solidFill>
                  <a:schemeClr val="tx1"/>
                </a:solidFill>
              </a:rPr>
              <a:t>https://</a:t>
            </a:r>
            <a:r>
              <a:rPr sz="3164" dirty="0" err="1">
                <a:solidFill>
                  <a:schemeClr val="tx1"/>
                </a:solidFill>
              </a:rPr>
              <a:t>github.com</a:t>
            </a:r>
            <a:r>
              <a:rPr sz="3164" dirty="0">
                <a:solidFill>
                  <a:schemeClr val="tx1"/>
                </a:solidFill>
              </a:rPr>
              <a:t>/andi506/crypto-</a:t>
            </a:r>
            <a:r>
              <a:rPr sz="3164" dirty="0" err="1">
                <a:solidFill>
                  <a:schemeClr val="tx1"/>
                </a:solidFill>
              </a:rPr>
              <a:t>js</a:t>
            </a:r>
            <a:endParaRPr sz="3164" dirty="0">
              <a:solidFill>
                <a:schemeClr val="tx1"/>
              </a:solidFill>
            </a:endParaRPr>
          </a:p>
        </p:txBody>
      </p:sp>
      <p:pic>
        <p:nvPicPr>
          <p:cNvPr id="6" name="Picture 4">
            <a:extLst>
              <a:ext uri="{FF2B5EF4-FFF2-40B4-BE49-F238E27FC236}">
                <a16:creationId xmlns:a16="http://schemas.microsoft.com/office/drawing/2014/main" id="{18DE331E-BCEB-A463-2452-F1B6FDD3E144}"/>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8" name="Group" descr="This code is reference software only and is not feature complete. It should not be used in commercial products at this time. Intel makes no claims for the quality or completeness of this code.&#13;&#10;&#10;"/>
          <p:cNvGrpSpPr/>
          <p:nvPr/>
        </p:nvGrpSpPr>
        <p:grpSpPr>
          <a:xfrm>
            <a:off x="6019800" y="3725083"/>
            <a:ext cx="5817636" cy="3879836"/>
            <a:chOff x="0" y="0"/>
            <a:chExt cx="5515978" cy="3678658"/>
          </a:xfrm>
        </p:grpSpPr>
        <p:sp>
          <p:nvSpPr>
            <p:cNvPr id="246" name="Rounded Rectangle"/>
            <p:cNvSpPr/>
            <p:nvPr/>
          </p:nvSpPr>
          <p:spPr>
            <a:xfrm>
              <a:off x="0" y="0"/>
              <a:ext cx="5515979" cy="3678659"/>
            </a:xfrm>
            <a:prstGeom prst="roundRect">
              <a:avLst>
                <a:gd name="adj" fmla="val 16667"/>
              </a:avLst>
            </a:prstGeom>
            <a:noFill/>
            <a:ln w="25400" cap="flat">
              <a:solidFill>
                <a:schemeClr val="tx1"/>
              </a:solidFill>
              <a:prstDash val="solid"/>
              <a:round/>
            </a:ln>
            <a:effectLst/>
          </p:spPr>
          <p:txBody>
            <a:bodyPr wrap="square" lIns="53578" tIns="53578" rIns="53578" bIns="53578" numCol="1" anchor="ctr">
              <a:noAutofit/>
            </a:bodyPr>
            <a:lstStyle/>
            <a:p>
              <a:pPr algn="ctr">
                <a:lnSpc>
                  <a:spcPct val="80000"/>
                </a:lnSpc>
                <a:defRPr sz="2800" cap="all">
                  <a:solidFill>
                    <a:srgbClr val="81FFF9"/>
                  </a:solidFill>
                  <a:latin typeface="+mn-lt"/>
                  <a:ea typeface="+mn-ea"/>
                  <a:cs typeface="+mn-cs"/>
                  <a:sym typeface="DIN Condensed"/>
                </a:defRPr>
              </a:pPr>
              <a:endParaRPr sz="2952"/>
            </a:p>
          </p:txBody>
        </p:sp>
        <p:sp>
          <p:nvSpPr>
            <p:cNvPr id="247" name="*****************DISCLAIMER******************…"/>
            <p:cNvSpPr txBox="1"/>
            <p:nvPr/>
          </p:nvSpPr>
          <p:spPr>
            <a:xfrm>
              <a:off x="179578" y="560241"/>
              <a:ext cx="5156823" cy="255817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68578" tIns="68578" rIns="68578" bIns="68578" numCol="1" anchor="ctr">
              <a:noAutofit/>
            </a:bodyPr>
            <a:lstStyle/>
            <a:p>
              <a:pPr>
                <a:defRPr>
                  <a:solidFill>
                    <a:srgbClr val="003C71"/>
                  </a:solidFill>
                  <a:latin typeface="Muli"/>
                  <a:ea typeface="Muli"/>
                  <a:cs typeface="Muli"/>
                  <a:sym typeface="Muli"/>
                </a:defRPr>
              </a:pPr>
              <a:r>
                <a:rPr sz="2200" dirty="0"/>
                <a:t>**************DISCLAIMER************</a:t>
              </a:r>
              <a:r>
                <a:rPr lang="en-US" sz="2200" dirty="0"/>
                <a:t>*</a:t>
              </a:r>
              <a:endParaRPr sz="2200" dirty="0"/>
            </a:p>
            <a:p>
              <a:pPr>
                <a:defRPr>
                  <a:solidFill>
                    <a:srgbClr val="003C71"/>
                  </a:solidFill>
                  <a:latin typeface="Muli"/>
                  <a:ea typeface="Muli"/>
                  <a:cs typeface="Muli"/>
                  <a:sym typeface="Muli"/>
                </a:defRPr>
              </a:pPr>
              <a:r>
                <a:rPr sz="2200" dirty="0"/>
                <a:t>This code is reference software only and is not feature complete. </a:t>
              </a:r>
              <a:r>
                <a:rPr sz="2200" b="1" dirty="0"/>
                <a:t>It should not be used in commercial products at this time.</a:t>
              </a:r>
              <a:r>
                <a:rPr sz="2200" dirty="0"/>
                <a:t> Intel makes no claims for the quality or completeness of this code.</a:t>
              </a:r>
            </a:p>
          </p:txBody>
        </p:sp>
      </p:grpSp>
      <p:sp>
        <p:nvSpPr>
          <p:cNvPr id="249" name="https://github.com/01org/IntelRackScaleArchitecture"/>
          <p:cNvSpPr txBox="1"/>
          <p:nvPr/>
        </p:nvSpPr>
        <p:spPr>
          <a:xfrm>
            <a:off x="6806645" y="7787800"/>
            <a:ext cx="4223688" cy="3591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defTabSz="457200">
              <a:lnSpc>
                <a:spcPct val="117999"/>
              </a:lnSpc>
              <a:spcBef>
                <a:spcPts val="0"/>
              </a:spcBef>
              <a:defRPr>
                <a:solidFill>
                  <a:srgbClr val="A6AAA9"/>
                </a:solidFill>
                <a:latin typeface="Muli"/>
                <a:ea typeface="Muli"/>
                <a:cs typeface="Muli"/>
                <a:sym typeface="Muli"/>
              </a:defRPr>
            </a:lvl1pPr>
          </a:lstStyle>
          <a:p>
            <a:r>
              <a:rPr sz="1476" dirty="0">
                <a:solidFill>
                  <a:schemeClr val="tx1"/>
                </a:solidFill>
              </a:rPr>
              <a:t>https://</a:t>
            </a:r>
            <a:r>
              <a:rPr sz="1476" dirty="0" err="1">
                <a:solidFill>
                  <a:schemeClr val="tx1"/>
                </a:solidFill>
              </a:rPr>
              <a:t>github.com</a:t>
            </a:r>
            <a:r>
              <a:rPr sz="1476" dirty="0">
                <a:solidFill>
                  <a:schemeClr val="tx1"/>
                </a:solidFill>
              </a:rPr>
              <a:t>/01org/</a:t>
            </a:r>
            <a:r>
              <a:rPr sz="1476" dirty="0" err="1">
                <a:solidFill>
                  <a:schemeClr val="tx1"/>
                </a:solidFill>
              </a:rPr>
              <a:t>IntelRackScaleArchitecture</a:t>
            </a:r>
            <a:endParaRPr sz="1476" dirty="0">
              <a:solidFill>
                <a:schemeClr val="tx1"/>
              </a:solidFill>
            </a:endParaRPr>
          </a:p>
        </p:txBody>
      </p:sp>
      <p:pic>
        <p:nvPicPr>
          <p:cNvPr id="7" name="Picture 4">
            <a:extLst>
              <a:ext uri="{FF2B5EF4-FFF2-40B4-BE49-F238E27FC236}">
                <a16:creationId xmlns:a16="http://schemas.microsoft.com/office/drawing/2014/main" id="{D494307E-98B8-BCCD-17B5-27F2FF48D630}"/>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8" name="Group 3">
            <a:extLst>
              <a:ext uri="{FF2B5EF4-FFF2-40B4-BE49-F238E27FC236}">
                <a16:creationId xmlns:a16="http://schemas.microsoft.com/office/drawing/2014/main" id="{B8D579E4-C9B2-8349-FEF6-53B6C582045B}"/>
              </a:ext>
            </a:extLst>
          </p:cNvPr>
          <p:cNvGrpSpPr/>
          <p:nvPr/>
        </p:nvGrpSpPr>
        <p:grpSpPr>
          <a:xfrm>
            <a:off x="0" y="0"/>
            <a:ext cx="18288000" cy="2544751"/>
            <a:chOff x="0" y="0"/>
            <a:chExt cx="6671512" cy="928332"/>
          </a:xfrm>
        </p:grpSpPr>
        <p:sp>
          <p:nvSpPr>
            <p:cNvPr id="9" name="Freeform 4">
              <a:extLst>
                <a:ext uri="{FF2B5EF4-FFF2-40B4-BE49-F238E27FC236}">
                  <a16:creationId xmlns:a16="http://schemas.microsoft.com/office/drawing/2014/main" id="{3B79B988-3350-2251-5CFC-78B6E19BA6EA}"/>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245" name="Title 3"/>
          <p:cNvSpPr txBox="1">
            <a:spLocks noGrp="1"/>
          </p:cNvSpPr>
          <p:nvPr>
            <p:ph type="title"/>
          </p:nvPr>
        </p:nvSpPr>
        <p:spPr>
          <a:xfrm>
            <a:off x="2433677" y="442688"/>
            <a:ext cx="12858752" cy="2853036"/>
          </a:xfrm>
          <a:prstGeom prst="rect">
            <a:avLst/>
          </a:prstGeom>
        </p:spPr>
        <p:txBody>
          <a:bodyPr/>
          <a:lstStyle/>
          <a:p>
            <a:pPr defTabSz="369658">
              <a:defRPr sz="10200">
                <a:solidFill>
                  <a:srgbClr val="A6AAA9"/>
                </a:solidFill>
              </a:defRPr>
            </a:pPr>
            <a:r>
              <a:rPr sz="6000" dirty="0">
                <a:solidFill>
                  <a:schemeClr val="bg1"/>
                </a:solidFill>
              </a:rPr>
              <a:t>READ CAREFULLY &amp; use something else…</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3">
            <a:extLst>
              <a:ext uri="{FF2B5EF4-FFF2-40B4-BE49-F238E27FC236}">
                <a16:creationId xmlns:a16="http://schemas.microsoft.com/office/drawing/2014/main" id="{A664BF18-9E58-B70D-914A-A6A28FB656F2}"/>
              </a:ext>
            </a:extLst>
          </p:cNvPr>
          <p:cNvGrpSpPr/>
          <p:nvPr/>
        </p:nvGrpSpPr>
        <p:grpSpPr>
          <a:xfrm>
            <a:off x="0" y="0"/>
            <a:ext cx="18288000" cy="2544751"/>
            <a:chOff x="0" y="0"/>
            <a:chExt cx="6671512" cy="928332"/>
          </a:xfrm>
        </p:grpSpPr>
        <p:sp>
          <p:nvSpPr>
            <p:cNvPr id="8" name="Freeform 4">
              <a:extLst>
                <a:ext uri="{FF2B5EF4-FFF2-40B4-BE49-F238E27FC236}">
                  <a16:creationId xmlns:a16="http://schemas.microsoft.com/office/drawing/2014/main" id="{7FCBF0AC-A5D8-34DB-A2FF-27A03D44D007}"/>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
        <p:nvSpPr>
          <p:cNvPr id="253" name="Title 2"/>
          <p:cNvSpPr txBox="1">
            <a:spLocks noGrp="1"/>
          </p:cNvSpPr>
          <p:nvPr>
            <p:ph type="title"/>
          </p:nvPr>
        </p:nvSpPr>
        <p:spPr>
          <a:prstGeom prst="rect">
            <a:avLst/>
          </a:prstGeom>
        </p:spPr>
        <p:txBody>
          <a:bodyPr/>
          <a:lstStyle>
            <a:lvl1pPr>
              <a:defRPr>
                <a:solidFill>
                  <a:srgbClr val="FFFFFF"/>
                </a:solidFill>
              </a:defRPr>
            </a:lvl1pPr>
          </a:lstStyle>
          <a:p>
            <a:r>
              <a:rPr lang="en-US" sz="8000" dirty="0">
                <a:solidFill>
                  <a:schemeClr val="bg1"/>
                </a:solidFill>
              </a:rPr>
              <a:t>N</a:t>
            </a:r>
            <a:r>
              <a:rPr sz="8000" dirty="0">
                <a:solidFill>
                  <a:schemeClr val="bg1"/>
                </a:solidFill>
              </a:rPr>
              <a:t>ice to know!!!!</a:t>
            </a:r>
          </a:p>
        </p:txBody>
      </p:sp>
      <p:sp>
        <p:nvSpPr>
          <p:cNvPr id="254" name="Rounded Rectangle" descr="“I didn’t write this code but I like it.” &#13;&#10;&#10;"/>
          <p:cNvSpPr/>
          <p:nvPr/>
        </p:nvSpPr>
        <p:spPr>
          <a:xfrm>
            <a:off x="2269653" y="3815734"/>
            <a:ext cx="13030202" cy="4422228"/>
          </a:xfrm>
          <a:prstGeom prst="roundRect">
            <a:avLst>
              <a:gd name="adj" fmla="val 16667"/>
            </a:avLst>
          </a:prstGeom>
          <a:ln w="25400">
            <a:solidFill>
              <a:srgbClr val="A6AAA9"/>
            </a:solidFill>
          </a:ln>
        </p:spPr>
        <p:txBody>
          <a:bodyPr lIns="53578" tIns="53578" rIns="53578" bIns="53578" anchor="ctr"/>
          <a:lstStyle/>
          <a:p>
            <a:pPr algn="ctr">
              <a:lnSpc>
                <a:spcPct val="80000"/>
              </a:lnSpc>
              <a:spcBef>
                <a:spcPts val="528"/>
              </a:spcBef>
              <a:defRPr sz="2800" cap="all">
                <a:solidFill>
                  <a:srgbClr val="FFFFFF"/>
                </a:solidFill>
                <a:latin typeface="+mn-lt"/>
                <a:ea typeface="+mn-ea"/>
                <a:cs typeface="+mn-cs"/>
                <a:sym typeface="DIN Condensed"/>
              </a:defRPr>
            </a:pPr>
            <a:endParaRPr sz="2952"/>
          </a:p>
        </p:txBody>
      </p:sp>
      <p:sp>
        <p:nvSpPr>
          <p:cNvPr id="255" name="“I didn’t write this code but I like it.”"/>
          <p:cNvSpPr txBox="1"/>
          <p:nvPr/>
        </p:nvSpPr>
        <p:spPr>
          <a:xfrm>
            <a:off x="2269652" y="5159658"/>
            <a:ext cx="12598452" cy="11233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68578" tIns="68578" rIns="68578" bIns="68578" anchor="ctr">
            <a:spAutoFit/>
          </a:bodyPr>
          <a:lstStyle>
            <a:lvl1pPr>
              <a:defRPr sz="7400">
                <a:solidFill>
                  <a:srgbClr val="A6AAA9"/>
                </a:solidFill>
              </a:defRPr>
            </a:lvl1pPr>
          </a:lstStyle>
          <a:p>
            <a:r>
              <a:rPr sz="6400" dirty="0">
                <a:solidFill>
                  <a:schemeClr val="tx1"/>
                </a:solidFill>
              </a:rPr>
              <a:t>“I didn’t write this code but I like it.” </a:t>
            </a:r>
          </a:p>
        </p:txBody>
      </p:sp>
      <p:sp>
        <p:nvSpPr>
          <p:cNvPr id="256" name="https://github.com/kbranigan/cJSON"/>
          <p:cNvSpPr txBox="1"/>
          <p:nvPr/>
        </p:nvSpPr>
        <p:spPr>
          <a:xfrm>
            <a:off x="5810511" y="7345715"/>
            <a:ext cx="5511156" cy="5624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defTabSz="457200">
              <a:spcBef>
                <a:spcPts val="0"/>
              </a:spcBef>
              <a:defRPr sz="2800" u="sng">
                <a:solidFill>
                  <a:schemeClr val="accent1">
                    <a:hueOff val="-84091"/>
                    <a:satOff val="15316"/>
                    <a:lumOff val="24313"/>
                  </a:schemeClr>
                </a:solidFill>
                <a:latin typeface="Abadi MT Condensed Extra Bold"/>
                <a:ea typeface="Abadi MT Condensed Extra Bold"/>
                <a:cs typeface="Abadi MT Condensed Extra Bold"/>
                <a:sym typeface="Abadi MT Condensed Extra Bold"/>
                <a:hlinkClick r:id="rId3"/>
              </a:defRPr>
            </a:lvl1pPr>
          </a:lstStyle>
          <a:p>
            <a:pPr>
              <a:defRPr u="none">
                <a:solidFill>
                  <a:schemeClr val="accent1"/>
                </a:solidFill>
              </a:defRPr>
            </a:pPr>
            <a:r>
              <a:rPr sz="2952" dirty="0">
                <a:solidFill>
                  <a:schemeClr val="tx1"/>
                </a:solidFill>
                <a:hlinkClick r:id="rId3">
                  <a:extLst>
                    <a:ext uri="{A12FA001-AC4F-418D-AE19-62706E023703}">
                      <ahyp:hlinkClr xmlns:ahyp="http://schemas.microsoft.com/office/drawing/2018/hyperlinkcolor" val="tx"/>
                    </a:ext>
                  </a:extLst>
                </a:hlinkClick>
              </a:rPr>
              <a:t>https://github.com/kbranigan/cJSON</a:t>
            </a:r>
          </a:p>
        </p:txBody>
      </p:sp>
      <p:pic>
        <p:nvPicPr>
          <p:cNvPr id="6" name="Picture 4">
            <a:extLst>
              <a:ext uri="{FF2B5EF4-FFF2-40B4-BE49-F238E27FC236}">
                <a16:creationId xmlns:a16="http://schemas.microsoft.com/office/drawing/2014/main" id="{7D0F3628-6B4E-941C-1B22-DE988F4C34A0}"/>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3">
            <a:extLst>
              <a:ext uri="{FF2B5EF4-FFF2-40B4-BE49-F238E27FC236}">
                <a16:creationId xmlns:a16="http://schemas.microsoft.com/office/drawing/2014/main" id="{D6538994-6EE8-8FCF-5EA1-572193418AA5}"/>
              </a:ext>
            </a:extLst>
          </p:cNvPr>
          <p:cNvGrpSpPr/>
          <p:nvPr/>
        </p:nvGrpSpPr>
        <p:grpSpPr>
          <a:xfrm>
            <a:off x="0" y="0"/>
            <a:ext cx="18288000" cy="2544751"/>
            <a:chOff x="0" y="0"/>
            <a:chExt cx="6671512" cy="928332"/>
          </a:xfrm>
        </p:grpSpPr>
        <p:sp>
          <p:nvSpPr>
            <p:cNvPr id="11" name="Freeform 4">
              <a:extLst>
                <a:ext uri="{FF2B5EF4-FFF2-40B4-BE49-F238E27FC236}">
                  <a16:creationId xmlns:a16="http://schemas.microsoft.com/office/drawing/2014/main" id="{B55E8DF0-2342-54E0-D1BE-8A8101678950}"/>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pic>
        <p:nvPicPr>
          <p:cNvPr id="260" name="Shape 289" descr="Shape 289"/>
          <p:cNvPicPr>
            <a:picLocks noChangeAspect="1"/>
          </p:cNvPicPr>
          <p:nvPr/>
        </p:nvPicPr>
        <p:blipFill>
          <a:blip r:embed="rId3"/>
          <a:srcRect r="39893" b="58095"/>
          <a:stretch>
            <a:fillRect/>
          </a:stretch>
        </p:blipFill>
        <p:spPr>
          <a:xfrm>
            <a:off x="2285998" y="2576989"/>
            <a:ext cx="13716004" cy="7083338"/>
          </a:xfrm>
          <a:prstGeom prst="rect">
            <a:avLst/>
          </a:prstGeom>
          <a:ln w="12700">
            <a:miter lim="400000"/>
          </a:ln>
        </p:spPr>
      </p:pic>
      <p:sp>
        <p:nvSpPr>
          <p:cNvPr id="261" name="Oval 3">
            <a:extLst>
              <a:ext uri="{C183D7F6-B498-43B3-948B-1728B52AA6E4}">
                <adec:decorative xmlns:adec="http://schemas.microsoft.com/office/drawing/2017/decorative" val="1"/>
              </a:ext>
            </a:extLst>
          </p:cNvPr>
          <p:cNvSpPr/>
          <p:nvPr/>
        </p:nvSpPr>
        <p:spPr>
          <a:xfrm>
            <a:off x="9091745" y="5490005"/>
            <a:ext cx="5692146" cy="1257302"/>
          </a:xfrm>
          <a:prstGeom prst="ellipse">
            <a:avLst/>
          </a:prstGeom>
          <a:ln w="25400">
            <a:solidFill>
              <a:srgbClr val="FC4C02"/>
            </a:solidFill>
          </a:ln>
        </p:spPr>
        <p:txBody>
          <a:bodyPr lIns="53578" tIns="53578" rIns="53578" bIns="53578" anchor="ctr"/>
          <a:lstStyle/>
          <a:p>
            <a:pPr algn="ctr">
              <a:lnSpc>
                <a:spcPct val="80000"/>
              </a:lnSpc>
              <a:defRPr sz="2800" cap="all">
                <a:solidFill>
                  <a:srgbClr val="FFFFFF"/>
                </a:solidFill>
                <a:latin typeface="+mn-lt"/>
                <a:ea typeface="+mn-ea"/>
                <a:cs typeface="+mn-cs"/>
                <a:sym typeface="DIN Condensed"/>
              </a:defRPr>
            </a:pPr>
            <a:endParaRPr sz="2952"/>
          </a:p>
        </p:txBody>
      </p:sp>
      <p:sp>
        <p:nvSpPr>
          <p:cNvPr id="262" name="Oval 4">
            <a:extLst>
              <a:ext uri="{C183D7F6-B498-43B3-948B-1728B52AA6E4}">
                <adec:decorative xmlns:adec="http://schemas.microsoft.com/office/drawing/2017/decorative" val="1"/>
              </a:ext>
            </a:extLst>
          </p:cNvPr>
          <p:cNvSpPr/>
          <p:nvPr/>
        </p:nvSpPr>
        <p:spPr>
          <a:xfrm>
            <a:off x="3383277" y="3097052"/>
            <a:ext cx="2560322" cy="965836"/>
          </a:xfrm>
          <a:prstGeom prst="ellipse">
            <a:avLst/>
          </a:prstGeom>
          <a:ln w="25400">
            <a:solidFill>
              <a:srgbClr val="FC4C02"/>
            </a:solidFill>
          </a:ln>
        </p:spPr>
        <p:txBody>
          <a:bodyPr lIns="53578" tIns="53578" rIns="53578" bIns="53578" anchor="ctr"/>
          <a:lstStyle/>
          <a:p>
            <a:pPr algn="ctr">
              <a:lnSpc>
                <a:spcPct val="80000"/>
              </a:lnSpc>
              <a:defRPr sz="2800" cap="all">
                <a:solidFill>
                  <a:srgbClr val="FFFFFF"/>
                </a:solidFill>
                <a:latin typeface="+mn-lt"/>
                <a:ea typeface="+mn-ea"/>
                <a:cs typeface="+mn-cs"/>
                <a:sym typeface="DIN Condensed"/>
              </a:defRPr>
            </a:pPr>
            <a:endParaRPr sz="2952"/>
          </a:p>
        </p:txBody>
      </p:sp>
      <p:sp>
        <p:nvSpPr>
          <p:cNvPr id="263" name="Right Arrow 5">
            <a:extLst>
              <a:ext uri="{C183D7F6-B498-43B3-948B-1728B52AA6E4}">
                <adec:decorative xmlns:adec="http://schemas.microsoft.com/office/drawing/2017/decorative" val="1"/>
              </a:ext>
            </a:extLst>
          </p:cNvPr>
          <p:cNvSpPr/>
          <p:nvPr/>
        </p:nvSpPr>
        <p:spPr>
          <a:xfrm rot="13982272">
            <a:off x="11642785" y="6548193"/>
            <a:ext cx="1432562" cy="716282"/>
          </a:xfrm>
          <a:prstGeom prst="rightArrow">
            <a:avLst>
              <a:gd name="adj1" fmla="val 50000"/>
              <a:gd name="adj2" fmla="val 50000"/>
            </a:avLst>
          </a:prstGeom>
          <a:solidFill>
            <a:srgbClr val="003C71"/>
          </a:solidFill>
          <a:ln w="12700">
            <a:miter lim="400000"/>
          </a:ln>
        </p:spPr>
        <p:txBody>
          <a:bodyPr lIns="53578" tIns="53578" rIns="53578" bIns="53578" anchor="ctr"/>
          <a:lstStyle/>
          <a:p>
            <a:pPr algn="ctr">
              <a:lnSpc>
                <a:spcPct val="80000"/>
              </a:lnSpc>
              <a:defRPr sz="2800" cap="all">
                <a:solidFill>
                  <a:srgbClr val="FFFFFF"/>
                </a:solidFill>
                <a:latin typeface="+mn-lt"/>
                <a:ea typeface="+mn-ea"/>
                <a:cs typeface="+mn-cs"/>
                <a:sym typeface="DIN Condensed"/>
              </a:defRPr>
            </a:pPr>
            <a:endParaRPr sz="2952"/>
          </a:p>
        </p:txBody>
      </p:sp>
      <p:grpSp>
        <p:nvGrpSpPr>
          <p:cNvPr id="266" name="Rectangle 6" descr="Shut down in January 2016&#13;&#10;"/>
          <p:cNvGrpSpPr/>
          <p:nvPr/>
        </p:nvGrpSpPr>
        <p:grpSpPr>
          <a:xfrm>
            <a:off x="11201399" y="7209946"/>
            <a:ext cx="4373882" cy="1661162"/>
            <a:chOff x="0" y="18062"/>
            <a:chExt cx="4147087" cy="1575027"/>
          </a:xfrm>
        </p:grpSpPr>
        <p:sp>
          <p:nvSpPr>
            <p:cNvPr id="264" name="Rectangle"/>
            <p:cNvSpPr/>
            <p:nvPr/>
          </p:nvSpPr>
          <p:spPr>
            <a:xfrm>
              <a:off x="0" y="18062"/>
              <a:ext cx="4147087" cy="1575027"/>
            </a:xfrm>
            <a:prstGeom prst="rect">
              <a:avLst/>
            </a:prstGeom>
            <a:solidFill>
              <a:srgbClr val="003C71"/>
            </a:solidFill>
            <a:ln w="12700" cap="flat">
              <a:noFill/>
              <a:miter lim="400000"/>
            </a:ln>
            <a:effectLst/>
          </p:spPr>
          <p:txBody>
            <a:bodyPr wrap="square" lIns="53578" tIns="53578" rIns="53578" bIns="53578" numCol="1" anchor="ctr">
              <a:noAutofit/>
            </a:bodyPr>
            <a:lstStyle/>
            <a:p>
              <a:pPr algn="ctr">
                <a:lnSpc>
                  <a:spcPct val="80000"/>
                </a:lnSpc>
                <a:defRPr sz="2800" cap="all">
                  <a:solidFill>
                    <a:srgbClr val="FFFFFF"/>
                  </a:solidFill>
                  <a:latin typeface="+mn-lt"/>
                  <a:ea typeface="+mn-ea"/>
                  <a:cs typeface="+mn-cs"/>
                  <a:sym typeface="DIN Condensed"/>
                </a:defRPr>
              </a:pPr>
              <a:endParaRPr sz="2952"/>
            </a:p>
          </p:txBody>
        </p:sp>
        <p:sp>
          <p:nvSpPr>
            <p:cNvPr id="265" name="Shut down in January 2016"/>
            <p:cNvSpPr txBox="1"/>
            <p:nvPr/>
          </p:nvSpPr>
          <p:spPr>
            <a:xfrm>
              <a:off x="0" y="62904"/>
              <a:ext cx="4147087" cy="148534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68578" tIns="68578" rIns="68578" bIns="68578" numCol="1" anchor="ctr">
              <a:spAutoFit/>
            </a:bodyPr>
            <a:lstStyle>
              <a:lvl1pPr>
                <a:defRPr sz="4400">
                  <a:solidFill>
                    <a:srgbClr val="FFFFFF"/>
                  </a:solidFill>
                </a:defRPr>
              </a:lvl1pPr>
            </a:lstStyle>
            <a:p>
              <a:r>
                <a:rPr sz="4640" dirty="0"/>
                <a:t>Shut down in January 2016</a:t>
              </a:r>
            </a:p>
          </p:txBody>
        </p:sp>
      </p:grpSp>
      <p:pic>
        <p:nvPicPr>
          <p:cNvPr id="9" name="Picture 4">
            <a:extLst>
              <a:ext uri="{FF2B5EF4-FFF2-40B4-BE49-F238E27FC236}">
                <a16:creationId xmlns:a16="http://schemas.microsoft.com/office/drawing/2014/main" id="{12804236-9857-C8DE-54EC-6231AC5ECBBD}"/>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77AAC-0EEE-F342-A278-36743F4475D3}"/>
              </a:ext>
            </a:extLst>
          </p:cNvPr>
          <p:cNvSpPr>
            <a:spLocks noGrp="1"/>
          </p:cNvSpPr>
          <p:nvPr>
            <p:ph type="ctrTitle"/>
          </p:nvPr>
        </p:nvSpPr>
        <p:spPr>
          <a:xfrm>
            <a:off x="623400" y="3090900"/>
            <a:ext cx="17041200" cy="4105200"/>
          </a:xfrm>
        </p:spPr>
        <p:txBody>
          <a:bodyPr>
            <a:normAutofit/>
          </a:bodyPr>
          <a:lstStyle/>
          <a:p>
            <a:r>
              <a:rPr lang="en-US" sz="8000" dirty="0"/>
              <a:t>How well do you know what’s inside your projects?</a:t>
            </a:r>
            <a:br>
              <a:rPr lang="en-US" sz="8000" dirty="0"/>
            </a:br>
            <a:endParaRPr lang="en-US" sz="8000" dirty="0"/>
          </a:p>
        </p:txBody>
      </p:sp>
      <p:pic>
        <p:nvPicPr>
          <p:cNvPr id="3" name="Picture 4">
            <a:extLst>
              <a:ext uri="{FF2B5EF4-FFF2-40B4-BE49-F238E27FC236}">
                <a16:creationId xmlns:a16="http://schemas.microsoft.com/office/drawing/2014/main" id="{107C1C9F-3B1C-B4F8-E3AA-8AE7536BBA1B}"/>
              </a:ext>
            </a:extLst>
          </p:cNvPr>
          <p:cNvPicPr>
            <a:picLocks noChangeAspect="1"/>
          </p:cNvPicPr>
          <p:nvPr/>
        </p:nvPicPr>
        <p:blipFill>
          <a:blip r:embed="rId2"/>
          <a:srcRect/>
          <a:stretch>
            <a:fillRect/>
          </a:stretch>
        </p:blipFill>
        <p:spPr>
          <a:xfrm>
            <a:off x="0" y="9327301"/>
            <a:ext cx="3987669" cy="959699"/>
          </a:xfrm>
          <a:prstGeom prst="rect">
            <a:avLst/>
          </a:prstGeom>
        </p:spPr>
      </p:pic>
      <p:grpSp>
        <p:nvGrpSpPr>
          <p:cNvPr id="4" name="Group 3">
            <a:extLst>
              <a:ext uri="{FF2B5EF4-FFF2-40B4-BE49-F238E27FC236}">
                <a16:creationId xmlns:a16="http://schemas.microsoft.com/office/drawing/2014/main" id="{38546F4C-DD1B-935F-994B-AEC93A8FF77A}"/>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408CC170-C434-62B5-E399-2B7798A1213F}"/>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Tree>
    <p:extLst>
      <p:ext uri="{BB962C8B-B14F-4D97-AF65-F5344CB8AC3E}">
        <p14:creationId xmlns:p14="http://schemas.microsoft.com/office/powerpoint/2010/main" val="1222643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3">
            <a:extLst>
              <a:ext uri="{FF2B5EF4-FFF2-40B4-BE49-F238E27FC236}">
                <a16:creationId xmlns:a16="http://schemas.microsoft.com/office/drawing/2014/main" id="{A49CB5AC-7B4F-2264-543D-005A8889A36F}"/>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FC90AB9B-324D-5C3A-DB7B-4D8C096FA106}"/>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270" name="Title 2"/>
          <p:cNvSpPr txBox="1">
            <a:spLocks noGrp="1"/>
          </p:cNvSpPr>
          <p:nvPr>
            <p:ph type="title"/>
          </p:nvPr>
        </p:nvSpPr>
        <p:spPr>
          <a:xfrm>
            <a:off x="623400" y="124044"/>
            <a:ext cx="17041200" cy="1145400"/>
          </a:xfrm>
          <a:prstGeom prst="rect">
            <a:avLst/>
          </a:prstGeom>
        </p:spPr>
        <p:txBody>
          <a:bodyPr/>
          <a:lstStyle>
            <a:lvl1pPr>
              <a:defRPr sz="7600">
                <a:solidFill>
                  <a:srgbClr val="A6AAA9"/>
                </a:solidFill>
              </a:defRPr>
            </a:lvl1pPr>
          </a:lstStyle>
          <a:p>
            <a:pPr algn="ctr"/>
            <a:r>
              <a:rPr sz="8000" dirty="0">
                <a:solidFill>
                  <a:schemeClr val="bg1"/>
                </a:solidFill>
              </a:rPr>
              <a:t>Does anyone really look to see what this means?</a:t>
            </a:r>
          </a:p>
        </p:txBody>
      </p:sp>
      <p:pic>
        <p:nvPicPr>
          <p:cNvPr id="271" name="Shape 150" descr="Shape 150"/>
          <p:cNvPicPr>
            <a:picLocks noChangeAspect="1"/>
          </p:cNvPicPr>
          <p:nvPr/>
        </p:nvPicPr>
        <p:blipFill>
          <a:blip r:embed="rId3"/>
          <a:stretch>
            <a:fillRect/>
          </a:stretch>
        </p:blipFill>
        <p:spPr>
          <a:xfrm>
            <a:off x="2652202" y="3422836"/>
            <a:ext cx="12983596" cy="5683064"/>
          </a:xfrm>
          <a:prstGeom prst="rect">
            <a:avLst/>
          </a:prstGeom>
          <a:ln w="12700">
            <a:miter lim="400000"/>
          </a:ln>
        </p:spPr>
      </p:pic>
      <p:sp>
        <p:nvSpPr>
          <p:cNvPr id="2" name="Oval 1">
            <a:extLst>
              <a:ext uri="{FF2B5EF4-FFF2-40B4-BE49-F238E27FC236}">
                <a16:creationId xmlns:a16="http://schemas.microsoft.com/office/drawing/2014/main" id="{E8A28BB5-B1DC-8B45-9E06-E6D3FF2D71DB}"/>
              </a:ext>
            </a:extLst>
          </p:cNvPr>
          <p:cNvSpPr/>
          <p:nvPr/>
        </p:nvSpPr>
        <p:spPr>
          <a:xfrm>
            <a:off x="9326880" y="5143501"/>
            <a:ext cx="4480560" cy="1311474"/>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pic>
        <p:nvPicPr>
          <p:cNvPr id="5" name="Picture 4">
            <a:extLst>
              <a:ext uri="{FF2B5EF4-FFF2-40B4-BE49-F238E27FC236}">
                <a16:creationId xmlns:a16="http://schemas.microsoft.com/office/drawing/2014/main" id="{54AE1195-3A5F-7EC8-5B74-38E1C96E645B}"/>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5" name="https://www.gograph.com/vector-clip-art/nope.html"/>
          <p:cNvSpPr txBox="1"/>
          <p:nvPr/>
        </p:nvSpPr>
        <p:spPr>
          <a:xfrm>
            <a:off x="13563600" y="9639492"/>
            <a:ext cx="4178676" cy="3353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a:defRPr sz="1400"/>
            </a:lvl1pPr>
          </a:lstStyle>
          <a:p>
            <a:r>
              <a:rPr sz="1476" dirty="0"/>
              <a:t>https://</a:t>
            </a:r>
            <a:r>
              <a:rPr sz="1476" dirty="0" err="1"/>
              <a:t>www.gograph.com</a:t>
            </a:r>
            <a:r>
              <a:rPr sz="1476" dirty="0"/>
              <a:t>/vector-clip-art/</a:t>
            </a:r>
            <a:r>
              <a:rPr sz="1476" dirty="0" err="1"/>
              <a:t>nope.html</a:t>
            </a:r>
            <a:endParaRPr sz="1476" dirty="0"/>
          </a:p>
        </p:txBody>
      </p:sp>
      <p:pic>
        <p:nvPicPr>
          <p:cNvPr id="276" name="Image" descr="Image"/>
          <p:cNvPicPr>
            <a:picLocks noChangeAspect="1"/>
          </p:cNvPicPr>
          <p:nvPr/>
        </p:nvPicPr>
        <p:blipFill>
          <a:blip r:embed="rId3"/>
          <a:stretch>
            <a:fillRect/>
          </a:stretch>
        </p:blipFill>
        <p:spPr>
          <a:xfrm rot="666200">
            <a:off x="5456787" y="2562449"/>
            <a:ext cx="7374426" cy="5162098"/>
          </a:xfrm>
          <a:prstGeom prst="rect">
            <a:avLst/>
          </a:prstGeom>
          <a:ln w="12700">
            <a:miter lim="400000"/>
          </a:ln>
        </p:spPr>
      </p:pic>
      <p:pic>
        <p:nvPicPr>
          <p:cNvPr id="4" name="Picture 4">
            <a:extLst>
              <a:ext uri="{FF2B5EF4-FFF2-40B4-BE49-F238E27FC236}">
                <a16:creationId xmlns:a16="http://schemas.microsoft.com/office/drawing/2014/main" id="{49A6826C-1E84-567D-3C11-51F542193053}"/>
              </a:ext>
            </a:extLst>
          </p:cNvPr>
          <p:cNvPicPr>
            <a:picLocks noChangeAspect="1"/>
          </p:cNvPicPr>
          <p:nvPr/>
        </p:nvPicPr>
        <p:blipFill>
          <a:blip r:embed="rId4"/>
          <a:srcRect/>
          <a:stretch>
            <a:fillRect/>
          </a:stretch>
        </p:blipFill>
        <p:spPr>
          <a:xfrm>
            <a:off x="0" y="9327301"/>
            <a:ext cx="3987669" cy="959699"/>
          </a:xfrm>
          <a:prstGeom prst="rect">
            <a:avLst/>
          </a:prstGeom>
        </p:spPr>
      </p:pic>
      <p:grpSp>
        <p:nvGrpSpPr>
          <p:cNvPr id="5" name="Group 3">
            <a:extLst>
              <a:ext uri="{FF2B5EF4-FFF2-40B4-BE49-F238E27FC236}">
                <a16:creationId xmlns:a16="http://schemas.microsoft.com/office/drawing/2014/main" id="{8B9BAF46-DD1F-398D-E40E-92D015B9C159}"/>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3A097FFB-0BD5-DC18-A37A-EB3925D4A9F0}"/>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http://opencsv.sourceforge.net/"/>
          <p:cNvSpPr txBox="1"/>
          <p:nvPr/>
        </p:nvSpPr>
        <p:spPr>
          <a:xfrm>
            <a:off x="11049000" y="6573473"/>
            <a:ext cx="4385271" cy="5951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a:defRPr sz="2200">
                <a:solidFill>
                  <a:schemeClr val="accent1">
                    <a:hueOff val="-84091"/>
                    <a:satOff val="15316"/>
                    <a:lumOff val="24313"/>
                  </a:schemeClr>
                </a:solidFill>
              </a:defRPr>
            </a:lvl1pPr>
          </a:lstStyle>
          <a:p>
            <a:r>
              <a:rPr sz="3164" u="sng" dirty="0">
                <a:solidFill>
                  <a:schemeClr val="accent1">
                    <a:lumMod val="75000"/>
                  </a:schemeClr>
                </a:solidFill>
                <a:latin typeface="Abadi MT Condensed Light" panose="020B0306030101010103" pitchFamily="34" charset="77"/>
                <a:cs typeface="Abadi" panose="020F0502020204030204" pitchFamily="34" charset="0"/>
              </a:rPr>
              <a:t>http://</a:t>
            </a:r>
            <a:r>
              <a:rPr sz="3164" u="sng" dirty="0" err="1">
                <a:solidFill>
                  <a:schemeClr val="accent1">
                    <a:lumMod val="75000"/>
                  </a:schemeClr>
                </a:solidFill>
                <a:latin typeface="Abadi MT Condensed Light" panose="020B0306030101010103" pitchFamily="34" charset="77"/>
                <a:cs typeface="Abadi" panose="020F0502020204030204" pitchFamily="34" charset="0"/>
              </a:rPr>
              <a:t>opencsv.sourceforge.net</a:t>
            </a:r>
            <a:r>
              <a:rPr sz="3164" u="sng" dirty="0">
                <a:solidFill>
                  <a:schemeClr val="accent1">
                    <a:lumMod val="75000"/>
                  </a:schemeClr>
                </a:solidFill>
                <a:latin typeface="Abadi MT Condensed Light" panose="020B0306030101010103" pitchFamily="34" charset="77"/>
                <a:cs typeface="Abadi" panose="020F0502020204030204" pitchFamily="34" charset="0"/>
              </a:rPr>
              <a:t>/</a:t>
            </a:r>
          </a:p>
        </p:txBody>
      </p:sp>
      <p:sp>
        <p:nvSpPr>
          <p:cNvPr id="280" name="Rounded Rectangle" descr="“CryptoJS is a project that I enjoy and work on in my spare time, but unfortunately my 9-to-5 hasn't left me with as much free time as it used to. I'd still like to continue improving it in the future, but I can't say when that will be.”&#13;&#10;" hidden="1"/>
          <p:cNvSpPr/>
          <p:nvPr/>
        </p:nvSpPr>
        <p:spPr>
          <a:xfrm>
            <a:off x="2692448" y="404689"/>
            <a:ext cx="7876188" cy="4880330"/>
          </a:xfrm>
          <a:prstGeom prst="roundRect">
            <a:avLst>
              <a:gd name="adj" fmla="val 16667"/>
            </a:avLst>
          </a:prstGeom>
          <a:ln w="25400">
            <a:solidFill>
              <a:srgbClr val="222222"/>
            </a:solidFill>
          </a:ln>
        </p:spPr>
        <p:txBody>
          <a:bodyPr lIns="53578" tIns="53578" rIns="53578" bIns="53578" anchor="ctr"/>
          <a:lstStyle/>
          <a:p>
            <a:pPr algn="ctr">
              <a:lnSpc>
                <a:spcPct val="80000"/>
              </a:lnSpc>
              <a:spcBef>
                <a:spcPts val="528"/>
              </a:spcBef>
              <a:defRPr sz="2800" cap="all">
                <a:solidFill>
                  <a:srgbClr val="FFFFFF"/>
                </a:solidFill>
                <a:latin typeface="+mn-lt"/>
                <a:ea typeface="+mn-ea"/>
                <a:cs typeface="+mn-cs"/>
                <a:sym typeface="DIN Condensed"/>
              </a:defRPr>
            </a:pPr>
            <a:endParaRPr sz="2952" dirty="0"/>
          </a:p>
        </p:txBody>
      </p:sp>
      <p:grpSp>
        <p:nvGrpSpPr>
          <p:cNvPr id="283" name="Group" descr="“opencsv was developed in a couple of hours”&#13;&#10;"/>
          <p:cNvGrpSpPr/>
          <p:nvPr/>
        </p:nvGrpSpPr>
        <p:grpSpPr>
          <a:xfrm>
            <a:off x="10645807" y="2931545"/>
            <a:ext cx="5173718" cy="3537062"/>
            <a:chOff x="0" y="0"/>
            <a:chExt cx="4905451" cy="3353656"/>
          </a:xfrm>
        </p:grpSpPr>
        <p:sp>
          <p:nvSpPr>
            <p:cNvPr id="281" name="Rounded Rectangle"/>
            <p:cNvSpPr/>
            <p:nvPr/>
          </p:nvSpPr>
          <p:spPr>
            <a:xfrm>
              <a:off x="0" y="0"/>
              <a:ext cx="4905451" cy="3353656"/>
            </a:xfrm>
            <a:prstGeom prst="roundRect">
              <a:avLst>
                <a:gd name="adj" fmla="val 16667"/>
              </a:avLst>
            </a:prstGeom>
            <a:noFill/>
            <a:ln w="25400" cap="flat">
              <a:solidFill>
                <a:schemeClr val="tx1"/>
              </a:solidFill>
              <a:prstDash val="solid"/>
              <a:round/>
            </a:ln>
            <a:effectLst/>
          </p:spPr>
          <p:txBody>
            <a:bodyPr wrap="square" lIns="53578" tIns="53578" rIns="53578" bIns="53578" numCol="1" anchor="ctr">
              <a:noAutofit/>
            </a:bodyPr>
            <a:lstStyle/>
            <a:p>
              <a:pPr algn="ctr">
                <a:lnSpc>
                  <a:spcPct val="80000"/>
                </a:lnSpc>
                <a:defRPr sz="2800" cap="all">
                  <a:solidFill>
                    <a:srgbClr val="FFFFFF"/>
                  </a:solidFill>
                  <a:latin typeface="+mn-lt"/>
                  <a:ea typeface="+mn-ea"/>
                  <a:cs typeface="+mn-cs"/>
                  <a:sym typeface="DIN Condensed"/>
                </a:defRPr>
              </a:pPr>
              <a:endParaRPr sz="2952" dirty="0"/>
            </a:p>
          </p:txBody>
        </p:sp>
        <p:sp>
          <p:nvSpPr>
            <p:cNvPr id="282" name="“opencsv was developed in a couple of hours”"/>
            <p:cNvSpPr txBox="1"/>
            <p:nvPr/>
          </p:nvSpPr>
          <p:spPr>
            <a:xfrm>
              <a:off x="163711" y="257137"/>
              <a:ext cx="4578029" cy="28393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68578" tIns="68578" rIns="68578" bIns="68578" numCol="1" anchor="ctr">
              <a:spAutoFit/>
            </a:bodyPr>
            <a:lstStyle>
              <a:lvl1pPr>
                <a:defRPr sz="4400" b="1">
                  <a:solidFill>
                    <a:srgbClr val="A6AAA9"/>
                  </a:solidFill>
                  <a:latin typeface="Helvetica"/>
                  <a:ea typeface="Helvetica"/>
                  <a:cs typeface="Helvetica"/>
                  <a:sym typeface="Helvetica"/>
                </a:defRPr>
              </a:lvl1pPr>
            </a:lstStyle>
            <a:p>
              <a:r>
                <a:rPr sz="4640" dirty="0">
                  <a:solidFill>
                    <a:schemeClr val="tx1"/>
                  </a:solidFill>
                </a:rPr>
                <a:t>“</a:t>
              </a:r>
              <a:r>
                <a:rPr sz="4640" dirty="0" err="1">
                  <a:solidFill>
                    <a:schemeClr val="tx1"/>
                  </a:solidFill>
                </a:rPr>
                <a:t>opencsv</a:t>
              </a:r>
              <a:r>
                <a:rPr sz="4640" dirty="0">
                  <a:solidFill>
                    <a:schemeClr val="tx1"/>
                  </a:solidFill>
                </a:rPr>
                <a:t> was developed in a couple of hours”</a:t>
              </a:r>
            </a:p>
          </p:txBody>
        </p:sp>
      </p:grpSp>
      <p:sp>
        <p:nvSpPr>
          <p:cNvPr id="287" name="https://code.google.com/archive/p/crypto-js/"/>
          <p:cNvSpPr txBox="1"/>
          <p:nvPr/>
        </p:nvSpPr>
        <p:spPr>
          <a:xfrm>
            <a:off x="1749235" y="8545351"/>
            <a:ext cx="7199631" cy="5624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p>
            <a:pPr defTabSz="482164">
              <a:defRPr sz="2800">
                <a:solidFill>
                  <a:schemeClr val="accent1"/>
                </a:solidFill>
                <a:latin typeface="Abadi MT Condensed Extra Bold"/>
                <a:ea typeface="Abadi MT Condensed Extra Bold"/>
                <a:cs typeface="Abadi MT Condensed Extra Bold"/>
                <a:sym typeface="Abadi MT Condensed Extra Bold"/>
              </a:defRPr>
            </a:pPr>
            <a:r>
              <a:rPr sz="2952" dirty="0">
                <a:solidFill>
                  <a:schemeClr val="accent1">
                    <a:lumMod val="75000"/>
                  </a:schemeClr>
                </a:solidFill>
              </a:rPr>
              <a:t> </a:t>
            </a:r>
            <a:r>
              <a:rPr sz="2952" u="sng" dirty="0">
                <a:solidFill>
                  <a:schemeClr val="accent1">
                    <a:lumMod val="75000"/>
                  </a:schemeClr>
                </a:solidFill>
                <a:hlinkClick r:id="rId3">
                  <a:extLst>
                    <a:ext uri="{A12FA001-AC4F-418D-AE19-62706E023703}">
                      <ahyp:hlinkClr xmlns:ahyp="http://schemas.microsoft.com/office/drawing/2018/hyperlinkcolor" val="tx"/>
                    </a:ext>
                  </a:extLst>
                </a:hlinkClick>
              </a:rPr>
              <a:t> https://code.google.com/archive/p/crypto-js/ </a:t>
            </a:r>
          </a:p>
        </p:txBody>
      </p:sp>
      <p:grpSp>
        <p:nvGrpSpPr>
          <p:cNvPr id="286" name="Group">
            <a:extLst>
              <a:ext uri="{C183D7F6-B498-43B3-948B-1728B52AA6E4}">
                <adec:decorative xmlns:adec="http://schemas.microsoft.com/office/drawing/2017/decorative" val="1"/>
              </a:ext>
            </a:extLst>
          </p:cNvPr>
          <p:cNvGrpSpPr/>
          <p:nvPr/>
        </p:nvGrpSpPr>
        <p:grpSpPr>
          <a:xfrm>
            <a:off x="1522302" y="2934476"/>
            <a:ext cx="7621698" cy="5113104"/>
            <a:chOff x="0" y="0"/>
            <a:chExt cx="7226497" cy="4847978"/>
          </a:xfrm>
        </p:grpSpPr>
        <p:sp>
          <p:nvSpPr>
            <p:cNvPr id="284" name="“CryptoJS is a project that I enjoy and work on in my spare time, but unfortunately my 9-to-5 hasn't left me with as much free time as it used to. I'd still like to continue improving it in the future, but I can't say when that will be.”"/>
            <p:cNvSpPr txBox="1"/>
            <p:nvPr/>
          </p:nvSpPr>
          <p:spPr>
            <a:xfrm>
              <a:off x="175914" y="609312"/>
              <a:ext cx="7016025" cy="379374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68578" tIns="68578" rIns="68578" bIns="68578" numCol="1" anchor="ctr">
              <a:spAutoFit/>
            </a:bodyPr>
            <a:lstStyle>
              <a:lvl1pPr>
                <a:defRPr sz="3400">
                  <a:solidFill>
                    <a:srgbClr val="A6AAA9"/>
                  </a:solidFill>
                </a:defRPr>
              </a:lvl1pPr>
            </a:lstStyle>
            <a:p>
              <a:r>
                <a:rPr sz="3586" dirty="0">
                  <a:solidFill>
                    <a:schemeClr val="tx1"/>
                  </a:solidFill>
                </a:rPr>
                <a:t>“</a:t>
              </a:r>
              <a:r>
                <a:rPr sz="3586" dirty="0" err="1">
                  <a:solidFill>
                    <a:schemeClr val="tx1"/>
                  </a:solidFill>
                </a:rPr>
                <a:t>CryptoJS</a:t>
              </a:r>
              <a:r>
                <a:rPr sz="3586" dirty="0">
                  <a:solidFill>
                    <a:schemeClr val="tx1"/>
                  </a:solidFill>
                </a:rPr>
                <a:t> is a project that I enjoy and work on in my spare time, but unfortunately my 9-to-5 hasn't left me with as much free time as it used to. I'd still like to continue improving it in the future, but I can't say when that will be.”</a:t>
              </a:r>
            </a:p>
          </p:txBody>
        </p:sp>
        <p:sp>
          <p:nvSpPr>
            <p:cNvPr id="285" name="Rounded Rectangle"/>
            <p:cNvSpPr/>
            <p:nvPr/>
          </p:nvSpPr>
          <p:spPr>
            <a:xfrm>
              <a:off x="0" y="0"/>
              <a:ext cx="7226497" cy="4847978"/>
            </a:xfrm>
            <a:prstGeom prst="roundRect">
              <a:avLst>
                <a:gd name="adj" fmla="val 16667"/>
              </a:avLst>
            </a:prstGeom>
            <a:noFill/>
            <a:ln w="25400" cap="flat">
              <a:solidFill>
                <a:schemeClr val="tx1"/>
              </a:solidFill>
              <a:prstDash val="solid"/>
              <a:round/>
            </a:ln>
            <a:effectLst/>
          </p:spPr>
          <p:txBody>
            <a:bodyPr wrap="square" lIns="53578" tIns="53578" rIns="53578" bIns="53578" numCol="1" anchor="ctr">
              <a:noAutofit/>
            </a:bodyPr>
            <a:lstStyle/>
            <a:p>
              <a:pPr algn="ctr">
                <a:lnSpc>
                  <a:spcPct val="80000"/>
                </a:lnSpc>
                <a:defRPr sz="2800" cap="all">
                  <a:solidFill>
                    <a:srgbClr val="FFFFFF"/>
                  </a:solidFill>
                  <a:latin typeface="+mn-lt"/>
                  <a:ea typeface="+mn-ea"/>
                  <a:cs typeface="+mn-cs"/>
                  <a:sym typeface="DIN Condensed"/>
                </a:defRPr>
              </a:pPr>
              <a:endParaRPr sz="2952"/>
            </a:p>
          </p:txBody>
        </p:sp>
      </p:grpSp>
      <p:sp>
        <p:nvSpPr>
          <p:cNvPr id="11" name="Rounded Rectangle" descr="“CryptoJS is a project that I enjoy and work on in my spare time, but unfortunately my 9-to-5 hasn't left me with as much free time as it used to. I'd still like to continue improving it in the future, but I can't say when that will be.”&#13;&#10;" hidden="1">
            <a:extLst>
              <a:ext uri="{FF2B5EF4-FFF2-40B4-BE49-F238E27FC236}">
                <a16:creationId xmlns:a16="http://schemas.microsoft.com/office/drawing/2014/main" id="{97D50952-DB3F-CF45-B388-B481D36F2C02}"/>
              </a:ext>
            </a:extLst>
          </p:cNvPr>
          <p:cNvSpPr/>
          <p:nvPr/>
        </p:nvSpPr>
        <p:spPr>
          <a:xfrm>
            <a:off x="2716116" y="430589"/>
            <a:ext cx="7876188" cy="4880330"/>
          </a:xfrm>
          <a:prstGeom prst="roundRect">
            <a:avLst>
              <a:gd name="adj" fmla="val 16667"/>
            </a:avLst>
          </a:prstGeom>
          <a:ln w="25400">
            <a:solidFill>
              <a:srgbClr val="222222"/>
            </a:solidFill>
          </a:ln>
        </p:spPr>
        <p:txBody>
          <a:bodyPr lIns="53578" tIns="53578" rIns="53578" bIns="53578" anchor="ctr"/>
          <a:lstStyle/>
          <a:p>
            <a:pPr algn="ctr">
              <a:lnSpc>
                <a:spcPct val="80000"/>
              </a:lnSpc>
              <a:spcBef>
                <a:spcPts val="528"/>
              </a:spcBef>
              <a:defRPr sz="2800" cap="all">
                <a:solidFill>
                  <a:srgbClr val="FFFFFF"/>
                </a:solidFill>
                <a:latin typeface="+mn-lt"/>
                <a:ea typeface="+mn-ea"/>
                <a:cs typeface="+mn-cs"/>
                <a:sym typeface="DIN Condensed"/>
              </a:defRPr>
            </a:pPr>
            <a:endParaRPr sz="2952" dirty="0"/>
          </a:p>
        </p:txBody>
      </p:sp>
      <p:sp>
        <p:nvSpPr>
          <p:cNvPr id="12" name="Rounded Rectangle" descr="“CryptoJS is a project that I enjoy and work on in my spare time, but unfortunately my 9-to-5 hasn't left me with as much free time as it used to. I'd still like to continue improving it in the future, but I can't say when that will be.”&#13;&#10;" hidden="1">
            <a:extLst>
              <a:ext uri="{FF2B5EF4-FFF2-40B4-BE49-F238E27FC236}">
                <a16:creationId xmlns:a16="http://schemas.microsoft.com/office/drawing/2014/main" id="{3FA54608-E320-A045-9682-95ECC2C2BEC6}"/>
              </a:ext>
            </a:extLst>
          </p:cNvPr>
          <p:cNvSpPr/>
          <p:nvPr/>
        </p:nvSpPr>
        <p:spPr>
          <a:xfrm>
            <a:off x="2721242" y="453923"/>
            <a:ext cx="7876188" cy="4880330"/>
          </a:xfrm>
          <a:prstGeom prst="roundRect">
            <a:avLst>
              <a:gd name="adj" fmla="val 16667"/>
            </a:avLst>
          </a:prstGeom>
          <a:ln w="25400">
            <a:solidFill>
              <a:srgbClr val="222222"/>
            </a:solidFill>
          </a:ln>
        </p:spPr>
        <p:txBody>
          <a:bodyPr lIns="53578" tIns="53578" rIns="53578" bIns="53578" anchor="ctr"/>
          <a:lstStyle/>
          <a:p>
            <a:pPr algn="ctr">
              <a:lnSpc>
                <a:spcPct val="80000"/>
              </a:lnSpc>
              <a:spcBef>
                <a:spcPts val="528"/>
              </a:spcBef>
              <a:defRPr sz="2800" cap="all">
                <a:solidFill>
                  <a:srgbClr val="FFFFFF"/>
                </a:solidFill>
                <a:latin typeface="+mn-lt"/>
                <a:ea typeface="+mn-ea"/>
                <a:cs typeface="+mn-cs"/>
                <a:sym typeface="DIN Condensed"/>
              </a:defRPr>
            </a:pPr>
            <a:endParaRPr sz="2952" dirty="0"/>
          </a:p>
        </p:txBody>
      </p:sp>
      <p:pic>
        <p:nvPicPr>
          <p:cNvPr id="13" name="Picture 4">
            <a:extLst>
              <a:ext uri="{FF2B5EF4-FFF2-40B4-BE49-F238E27FC236}">
                <a16:creationId xmlns:a16="http://schemas.microsoft.com/office/drawing/2014/main" id="{416E4C95-8123-9B53-31A6-CD7EBF4CFA2E}"/>
              </a:ext>
            </a:extLst>
          </p:cNvPr>
          <p:cNvPicPr>
            <a:picLocks noChangeAspect="1"/>
          </p:cNvPicPr>
          <p:nvPr/>
        </p:nvPicPr>
        <p:blipFill>
          <a:blip r:embed="rId4"/>
          <a:srcRect/>
          <a:stretch>
            <a:fillRect/>
          </a:stretch>
        </p:blipFill>
        <p:spPr>
          <a:xfrm>
            <a:off x="0" y="9327301"/>
            <a:ext cx="3987669" cy="959699"/>
          </a:xfrm>
          <a:prstGeom prst="rect">
            <a:avLst/>
          </a:prstGeom>
        </p:spPr>
      </p:pic>
      <p:grpSp>
        <p:nvGrpSpPr>
          <p:cNvPr id="16" name="Group 3">
            <a:extLst>
              <a:ext uri="{FF2B5EF4-FFF2-40B4-BE49-F238E27FC236}">
                <a16:creationId xmlns:a16="http://schemas.microsoft.com/office/drawing/2014/main" id="{4B12E922-9229-8699-AC4B-016DC1029110}"/>
              </a:ext>
            </a:extLst>
          </p:cNvPr>
          <p:cNvGrpSpPr/>
          <p:nvPr/>
        </p:nvGrpSpPr>
        <p:grpSpPr>
          <a:xfrm>
            <a:off x="0" y="0"/>
            <a:ext cx="18288000" cy="2544751"/>
            <a:chOff x="0" y="0"/>
            <a:chExt cx="6671512" cy="928332"/>
          </a:xfrm>
        </p:grpSpPr>
        <p:sp>
          <p:nvSpPr>
            <p:cNvPr id="17" name="Freeform 4">
              <a:extLst>
                <a:ext uri="{FF2B5EF4-FFF2-40B4-BE49-F238E27FC236}">
                  <a16:creationId xmlns:a16="http://schemas.microsoft.com/office/drawing/2014/main" id="{1E57E311-CD22-FDA3-6835-8AC1AE346EA1}"/>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txBody>
            <a:bodyPr anchor="ctr"/>
            <a:lstStyle/>
            <a:p>
              <a:pPr algn="ctr"/>
              <a:r>
                <a:rPr lang="en-US" sz="8000" dirty="0">
                  <a:solidFill>
                    <a:schemeClr val="bg1"/>
                  </a:solidFill>
                </a:rPr>
                <a:t>Would you trust this in your product</a:t>
              </a:r>
            </a:p>
          </p:txBody>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2" name="Image Gallery" descr="Image Gallery"/>
          <p:cNvPicPr>
            <a:picLocks noChangeAspect="1"/>
          </p:cNvPicPr>
          <p:nvPr/>
        </p:nvPicPr>
        <p:blipFill>
          <a:blip r:embed="rId3"/>
          <a:srcRect t="5277" b="5277"/>
          <a:stretch>
            <a:fillRect/>
          </a:stretch>
        </p:blipFill>
        <p:spPr>
          <a:xfrm>
            <a:off x="2714627" y="575965"/>
            <a:ext cx="12858750" cy="8626078"/>
          </a:xfrm>
          <a:prstGeom prst="rect">
            <a:avLst/>
          </a:prstGeom>
          <a:ln w="12700">
            <a:miter lim="400000"/>
          </a:ln>
        </p:spPr>
      </p:pic>
      <p:pic>
        <p:nvPicPr>
          <p:cNvPr id="3" name="Picture 4">
            <a:extLst>
              <a:ext uri="{FF2B5EF4-FFF2-40B4-BE49-F238E27FC236}">
                <a16:creationId xmlns:a16="http://schemas.microsoft.com/office/drawing/2014/main" id="{7D635785-6EE9-48C9-5ACF-843596D825ED}"/>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3">
            <a:extLst>
              <a:ext uri="{FF2B5EF4-FFF2-40B4-BE49-F238E27FC236}">
                <a16:creationId xmlns:a16="http://schemas.microsoft.com/office/drawing/2014/main" id="{562BCAC9-A0DD-1590-EF24-302BC6AF0382}"/>
              </a:ext>
            </a:extLst>
          </p:cNvPr>
          <p:cNvGrpSpPr/>
          <p:nvPr/>
        </p:nvGrpSpPr>
        <p:grpSpPr>
          <a:xfrm>
            <a:off x="0" y="0"/>
            <a:ext cx="18288000" cy="2544751"/>
            <a:chOff x="0" y="0"/>
            <a:chExt cx="6671512" cy="928332"/>
          </a:xfrm>
        </p:grpSpPr>
        <p:sp>
          <p:nvSpPr>
            <p:cNvPr id="8" name="Freeform 4">
              <a:extLst>
                <a:ext uri="{FF2B5EF4-FFF2-40B4-BE49-F238E27FC236}">
                  <a16:creationId xmlns:a16="http://schemas.microsoft.com/office/drawing/2014/main" id="{528E513D-DFB8-F773-45D2-C21BCAB148F8}"/>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grpSp>
        <p:nvGrpSpPr>
          <p:cNvPr id="298" name="Group">
            <a:extLst>
              <a:ext uri="{C183D7F6-B498-43B3-948B-1728B52AA6E4}">
                <adec:decorative xmlns:adec="http://schemas.microsoft.com/office/drawing/2017/decorative" val="1"/>
              </a:ext>
            </a:extLst>
          </p:cNvPr>
          <p:cNvGrpSpPr/>
          <p:nvPr/>
        </p:nvGrpSpPr>
        <p:grpSpPr>
          <a:xfrm>
            <a:off x="5105400" y="3173677"/>
            <a:ext cx="8537030" cy="5008510"/>
            <a:chOff x="0" y="0"/>
            <a:chExt cx="8094368" cy="4748808"/>
          </a:xfrm>
        </p:grpSpPr>
        <p:sp>
          <p:nvSpPr>
            <p:cNvPr id="296" name="Rounded Rectangle"/>
            <p:cNvSpPr/>
            <p:nvPr/>
          </p:nvSpPr>
          <p:spPr>
            <a:xfrm>
              <a:off x="0" y="0"/>
              <a:ext cx="8094368" cy="4748808"/>
            </a:xfrm>
            <a:prstGeom prst="roundRect">
              <a:avLst>
                <a:gd name="adj" fmla="val 16667"/>
              </a:avLst>
            </a:prstGeom>
            <a:noFill/>
            <a:ln w="25400" cap="flat">
              <a:solidFill>
                <a:schemeClr val="tx1"/>
              </a:solidFill>
              <a:prstDash val="solid"/>
              <a:round/>
            </a:ln>
            <a:effectLst/>
          </p:spPr>
          <p:txBody>
            <a:bodyPr wrap="square" lIns="53578" tIns="53578" rIns="53578" bIns="53578" numCol="1" anchor="ctr">
              <a:noAutofit/>
            </a:bodyPr>
            <a:lstStyle/>
            <a:p>
              <a:pPr algn="ctr">
                <a:lnSpc>
                  <a:spcPct val="80000"/>
                </a:lnSpc>
                <a:defRPr sz="2800" cap="all">
                  <a:solidFill>
                    <a:srgbClr val="FFFFFF"/>
                  </a:solidFill>
                  <a:latin typeface="+mn-lt"/>
                  <a:ea typeface="+mn-ea"/>
                  <a:cs typeface="+mn-cs"/>
                  <a:sym typeface="DIN Condensed"/>
                </a:defRPr>
              </a:pPr>
              <a:endParaRPr sz="2952"/>
            </a:p>
          </p:txBody>
        </p:sp>
        <p:sp>
          <p:nvSpPr>
            <p:cNvPr id="297" name="“[This code is] slower and more subjective to side-channel attacks by nature”" descr="“[This code is] slower and more subjective to side-channel attacks by nature”&#13;&#10;"/>
            <p:cNvSpPr txBox="1"/>
            <p:nvPr/>
          </p:nvSpPr>
          <p:spPr>
            <a:xfrm>
              <a:off x="231818" y="1108465"/>
              <a:ext cx="7630731" cy="253187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68578" tIns="68578" rIns="68578" bIns="68578" numCol="1" anchor="ctr">
              <a:spAutoFit/>
            </a:bodyPr>
            <a:lstStyle>
              <a:lvl1pPr>
                <a:defRPr sz="5200">
                  <a:solidFill>
                    <a:srgbClr val="A6AAA9"/>
                  </a:solidFill>
                </a:defRPr>
              </a:lvl1pPr>
            </a:lstStyle>
            <a:p>
              <a:r>
                <a:rPr sz="5484" dirty="0">
                  <a:solidFill>
                    <a:schemeClr val="tx1"/>
                  </a:solidFill>
                </a:rPr>
                <a:t>“[This code is] slower and more subjective to side-channel attacks by nature”</a:t>
              </a:r>
            </a:p>
          </p:txBody>
        </p:sp>
      </p:grpSp>
      <p:sp>
        <p:nvSpPr>
          <p:cNvPr id="299" name="http://www.literatecode.com/aes256"/>
          <p:cNvSpPr txBox="1"/>
          <p:nvPr/>
        </p:nvSpPr>
        <p:spPr>
          <a:xfrm>
            <a:off x="6508148" y="8773599"/>
            <a:ext cx="5727946" cy="5624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p>
            <a:pPr defTabSz="482164">
              <a:defRPr sz="2800">
                <a:solidFill>
                  <a:schemeClr val="accent1"/>
                </a:solidFill>
                <a:latin typeface="Abadi MT Condensed Extra Bold"/>
                <a:ea typeface="Abadi MT Condensed Extra Bold"/>
                <a:cs typeface="Abadi MT Condensed Extra Bold"/>
                <a:sym typeface="Abadi MT Condensed Extra Bold"/>
              </a:defRPr>
            </a:pPr>
            <a:r>
              <a:rPr sz="2952" dirty="0"/>
              <a:t> </a:t>
            </a:r>
            <a:r>
              <a:rPr sz="2952" u="sng" dirty="0">
                <a:hlinkClick r:id="rId3">
                  <a:extLst>
                    <a:ext uri="{A12FA001-AC4F-418D-AE19-62706E023703}">
                      <ahyp:hlinkClr xmlns:ahyp="http://schemas.microsoft.com/office/drawing/2018/hyperlinkcolor" val="tx"/>
                    </a:ext>
                  </a:extLst>
                </a:hlinkClick>
              </a:rPr>
              <a:t>http://www.literatecode.com/aes256</a:t>
            </a:r>
          </a:p>
        </p:txBody>
      </p:sp>
      <p:pic>
        <p:nvPicPr>
          <p:cNvPr id="6" name="Picture 4">
            <a:extLst>
              <a:ext uri="{FF2B5EF4-FFF2-40B4-BE49-F238E27FC236}">
                <a16:creationId xmlns:a16="http://schemas.microsoft.com/office/drawing/2014/main" id="{8AFF8E48-69C2-5D8B-BCCB-342EE830D4A4}"/>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3">
            <a:extLst>
              <a:ext uri="{FF2B5EF4-FFF2-40B4-BE49-F238E27FC236}">
                <a16:creationId xmlns:a16="http://schemas.microsoft.com/office/drawing/2014/main" id="{CF9AA3E9-76A3-2CA7-BAC5-2A6F3D269CFF}"/>
              </a:ext>
            </a:extLst>
          </p:cNvPr>
          <p:cNvGrpSpPr/>
          <p:nvPr/>
        </p:nvGrpSpPr>
        <p:grpSpPr>
          <a:xfrm>
            <a:off x="0" y="0"/>
            <a:ext cx="18288000" cy="2544751"/>
            <a:chOff x="0" y="0"/>
            <a:chExt cx="6671512" cy="928332"/>
          </a:xfrm>
        </p:grpSpPr>
        <p:sp>
          <p:nvSpPr>
            <p:cNvPr id="8" name="Freeform 4">
              <a:extLst>
                <a:ext uri="{FF2B5EF4-FFF2-40B4-BE49-F238E27FC236}">
                  <a16:creationId xmlns:a16="http://schemas.microsoft.com/office/drawing/2014/main" id="{92221BD7-FC7A-018A-6919-26F4681B623C}"/>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grpSp>
        <p:nvGrpSpPr>
          <p:cNvPr id="305" name="Group">
            <a:extLst>
              <a:ext uri="{C183D7F6-B498-43B3-948B-1728B52AA6E4}">
                <adec:decorative xmlns:adec="http://schemas.microsoft.com/office/drawing/2017/decorative" val="1"/>
              </a:ext>
            </a:extLst>
          </p:cNvPr>
          <p:cNvGrpSpPr/>
          <p:nvPr/>
        </p:nvGrpSpPr>
        <p:grpSpPr>
          <a:xfrm>
            <a:off x="5762376" y="2920542"/>
            <a:ext cx="6763248" cy="4553956"/>
            <a:chOff x="0" y="0"/>
            <a:chExt cx="6412560" cy="4317822"/>
          </a:xfrm>
        </p:grpSpPr>
        <p:sp>
          <p:nvSpPr>
            <p:cNvPr id="303" name="Rounded Rectangle">
              <a:extLst>
                <a:ext uri="{C183D7F6-B498-43B3-948B-1728B52AA6E4}">
                  <adec:decorative xmlns:adec="http://schemas.microsoft.com/office/drawing/2017/decorative" val="1"/>
                </a:ext>
              </a:extLst>
            </p:cNvPr>
            <p:cNvSpPr/>
            <p:nvPr/>
          </p:nvSpPr>
          <p:spPr>
            <a:xfrm>
              <a:off x="0" y="0"/>
              <a:ext cx="6412561" cy="4317823"/>
            </a:xfrm>
            <a:prstGeom prst="roundRect">
              <a:avLst>
                <a:gd name="adj" fmla="val 22509"/>
              </a:avLst>
            </a:prstGeom>
            <a:noFill/>
            <a:ln w="25400" cap="flat">
              <a:solidFill>
                <a:schemeClr val="tx1"/>
              </a:solidFill>
              <a:prstDash val="solid"/>
              <a:round/>
            </a:ln>
            <a:effectLst/>
          </p:spPr>
          <p:txBody>
            <a:bodyPr wrap="square" lIns="53578" tIns="53578" rIns="53578" bIns="53578" numCol="1" anchor="ctr">
              <a:noAutofit/>
            </a:bodyPr>
            <a:lstStyle/>
            <a:p>
              <a:pPr algn="ctr">
                <a:lnSpc>
                  <a:spcPct val="80000"/>
                </a:lnSpc>
                <a:defRPr sz="2800" cap="all">
                  <a:solidFill>
                    <a:srgbClr val="FFFFFF"/>
                  </a:solidFill>
                  <a:latin typeface="+mn-lt"/>
                  <a:ea typeface="+mn-ea"/>
                  <a:cs typeface="+mn-cs"/>
                  <a:sym typeface="DIN Condensed"/>
                </a:defRPr>
              </a:pPr>
              <a:endParaRPr sz="2952"/>
            </a:p>
          </p:txBody>
        </p:sp>
        <p:sp>
          <p:nvSpPr>
            <p:cNvPr id="304" name="“cJSON aims to be the dumbest possible parser that you can get your job done with. ”" descr="“cJSON aims to be the dumbest possible parser that you can get your job done with. ”&#13;&#10;"/>
            <p:cNvSpPr txBox="1"/>
            <p:nvPr/>
          </p:nvSpPr>
          <p:spPr>
            <a:xfrm>
              <a:off x="284655" y="507529"/>
              <a:ext cx="5843250" cy="330276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68578" tIns="68578" rIns="68578" bIns="68578" numCol="1" anchor="ctr">
              <a:noAutofit/>
            </a:bodyPr>
            <a:lstStyle>
              <a:lvl1pPr>
                <a:defRPr sz="4200">
                  <a:solidFill>
                    <a:srgbClr val="A6AAA9"/>
                  </a:solidFill>
                </a:defRPr>
              </a:lvl1pPr>
            </a:lstStyle>
            <a:p>
              <a:r>
                <a:rPr sz="4430" dirty="0">
                  <a:solidFill>
                    <a:schemeClr val="tx1"/>
                  </a:solidFill>
                </a:rPr>
                <a:t>“</a:t>
              </a:r>
              <a:r>
                <a:rPr sz="4430" dirty="0" err="1">
                  <a:solidFill>
                    <a:schemeClr val="tx1"/>
                  </a:solidFill>
                </a:rPr>
                <a:t>cJSON</a:t>
              </a:r>
              <a:r>
                <a:rPr sz="4430" dirty="0">
                  <a:solidFill>
                    <a:schemeClr val="tx1"/>
                  </a:solidFill>
                </a:rPr>
                <a:t> aims to be the dumbest possible parser that you can get your job done with. ”</a:t>
              </a:r>
            </a:p>
          </p:txBody>
        </p:sp>
      </p:grpSp>
      <p:sp>
        <p:nvSpPr>
          <p:cNvPr id="306" name="https://github.com/kbranigan/cJSON/commit/730209a718cc9bada631cea136d13017752720f5"/>
          <p:cNvSpPr txBox="1"/>
          <p:nvPr/>
        </p:nvSpPr>
        <p:spPr>
          <a:xfrm>
            <a:off x="2971236" y="8441769"/>
            <a:ext cx="12362391" cy="5624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a:defRPr>
                <a:solidFill>
                  <a:schemeClr val="accent1">
                    <a:hueOff val="-84091"/>
                    <a:satOff val="15316"/>
                    <a:lumOff val="24313"/>
                  </a:schemeClr>
                </a:solidFill>
              </a:defRPr>
            </a:lvl1pPr>
          </a:lstStyle>
          <a:p>
            <a:r>
              <a:rPr sz="2952" u="sng" dirty="0">
                <a:solidFill>
                  <a:schemeClr val="accent1">
                    <a:lumMod val="75000"/>
                  </a:schemeClr>
                </a:solidFill>
                <a:latin typeface="Abadi MT Condensed Light" panose="020B0306030101010103" pitchFamily="34" charset="77"/>
              </a:rPr>
              <a:t>https://</a:t>
            </a:r>
            <a:r>
              <a:rPr sz="2952" u="sng" dirty="0" err="1">
                <a:solidFill>
                  <a:schemeClr val="accent1">
                    <a:lumMod val="75000"/>
                  </a:schemeClr>
                </a:solidFill>
                <a:latin typeface="Abadi MT Condensed Light" panose="020B0306030101010103" pitchFamily="34" charset="77"/>
              </a:rPr>
              <a:t>github.com</a:t>
            </a:r>
            <a:r>
              <a:rPr sz="2952" u="sng" dirty="0">
                <a:solidFill>
                  <a:schemeClr val="accent1">
                    <a:lumMod val="75000"/>
                  </a:schemeClr>
                </a:solidFill>
                <a:latin typeface="Abadi MT Condensed Light" panose="020B0306030101010103" pitchFamily="34" charset="77"/>
              </a:rPr>
              <a:t>/</a:t>
            </a:r>
            <a:r>
              <a:rPr sz="2952" u="sng" dirty="0" err="1">
                <a:solidFill>
                  <a:schemeClr val="accent1">
                    <a:lumMod val="75000"/>
                  </a:schemeClr>
                </a:solidFill>
                <a:latin typeface="Abadi MT Condensed Light" panose="020B0306030101010103" pitchFamily="34" charset="77"/>
              </a:rPr>
              <a:t>kbranigan</a:t>
            </a:r>
            <a:r>
              <a:rPr sz="2952" u="sng" dirty="0">
                <a:solidFill>
                  <a:schemeClr val="accent1">
                    <a:lumMod val="75000"/>
                  </a:schemeClr>
                </a:solidFill>
                <a:latin typeface="Abadi MT Condensed Light" panose="020B0306030101010103" pitchFamily="34" charset="77"/>
              </a:rPr>
              <a:t>/</a:t>
            </a:r>
            <a:r>
              <a:rPr sz="2952" u="sng" dirty="0" err="1">
                <a:solidFill>
                  <a:schemeClr val="accent1">
                    <a:lumMod val="75000"/>
                  </a:schemeClr>
                </a:solidFill>
                <a:latin typeface="Abadi MT Condensed Light" panose="020B0306030101010103" pitchFamily="34" charset="77"/>
              </a:rPr>
              <a:t>cJSON</a:t>
            </a:r>
            <a:r>
              <a:rPr sz="2952" u="sng" dirty="0">
                <a:solidFill>
                  <a:schemeClr val="accent1">
                    <a:lumMod val="75000"/>
                  </a:schemeClr>
                </a:solidFill>
                <a:latin typeface="Abadi MT Condensed Light" panose="020B0306030101010103" pitchFamily="34" charset="77"/>
              </a:rPr>
              <a:t>/commit/730209a718cc9bada631cea136d13017752720f5</a:t>
            </a:r>
          </a:p>
        </p:txBody>
      </p:sp>
      <p:pic>
        <p:nvPicPr>
          <p:cNvPr id="6" name="Picture 4">
            <a:extLst>
              <a:ext uri="{FF2B5EF4-FFF2-40B4-BE49-F238E27FC236}">
                <a16:creationId xmlns:a16="http://schemas.microsoft.com/office/drawing/2014/main" id="{096B5D1F-3FD6-6999-9D48-27625E0C9359}"/>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450E2-F1DE-DD41-B5D6-1A45077AE059}"/>
              </a:ext>
            </a:extLst>
          </p:cNvPr>
          <p:cNvSpPr>
            <a:spLocks noGrp="1"/>
          </p:cNvSpPr>
          <p:nvPr>
            <p:ph type="ctrTitle"/>
          </p:nvPr>
        </p:nvSpPr>
        <p:spPr>
          <a:xfrm>
            <a:off x="623400" y="3090900"/>
            <a:ext cx="17041200" cy="4105200"/>
          </a:xfrm>
        </p:spPr>
        <p:txBody>
          <a:bodyPr>
            <a:normAutofit/>
          </a:bodyPr>
          <a:lstStyle/>
          <a:p>
            <a:r>
              <a:rPr lang="en-US" sz="8000" dirty="0"/>
              <a:t>What would we like to see?</a:t>
            </a:r>
            <a:br>
              <a:rPr lang="en-US" sz="8000" dirty="0"/>
            </a:br>
            <a:endParaRPr lang="en-US" sz="8000" dirty="0"/>
          </a:p>
        </p:txBody>
      </p:sp>
      <p:pic>
        <p:nvPicPr>
          <p:cNvPr id="3" name="Picture 4">
            <a:extLst>
              <a:ext uri="{FF2B5EF4-FFF2-40B4-BE49-F238E27FC236}">
                <a16:creationId xmlns:a16="http://schemas.microsoft.com/office/drawing/2014/main" id="{22732A93-2121-8FB0-0582-2D418D9BD389}"/>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4" name="Group 3">
            <a:extLst>
              <a:ext uri="{FF2B5EF4-FFF2-40B4-BE49-F238E27FC236}">
                <a16:creationId xmlns:a16="http://schemas.microsoft.com/office/drawing/2014/main" id="{36D0DCC4-51E9-BFCB-C841-4E6C37A0B2C2}"/>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EE72C091-B71B-F69B-1B94-C661E9B225D7}"/>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34C15F8-A1B4-B178-1E07-3A137DE4C727}"/>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E13DD64C-B280-A106-EA57-336F1812E825}"/>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
        <p:nvSpPr>
          <p:cNvPr id="314" name="Title 1"/>
          <p:cNvSpPr txBox="1">
            <a:spLocks noGrp="1"/>
          </p:cNvSpPr>
          <p:nvPr>
            <p:ph type="ctrTitle"/>
          </p:nvPr>
        </p:nvSpPr>
        <p:spPr>
          <a:xfrm>
            <a:off x="2714625" y="731001"/>
            <a:ext cx="12858750" cy="7315718"/>
          </a:xfrm>
          <a:prstGeom prst="rect">
            <a:avLst/>
          </a:prstGeom>
        </p:spPr>
        <p:txBody>
          <a:bodyPr anchor="t">
            <a:noAutofit/>
          </a:bodyPr>
          <a:lstStyle/>
          <a:p>
            <a:pPr defTabSz="246438">
              <a:defRPr sz="6800">
                <a:solidFill>
                  <a:srgbClr val="C3D600">
                    <a:alpha val="90000"/>
                  </a:srgbClr>
                </a:solidFill>
              </a:defRPr>
            </a:pPr>
            <a:r>
              <a:rPr sz="8800" dirty="0">
                <a:solidFill>
                  <a:schemeClr val="bg1"/>
                </a:solidFill>
              </a:rPr>
              <a:t>Step 2:</a:t>
            </a:r>
            <a:br>
              <a:rPr lang="en-US" sz="8800" dirty="0">
                <a:solidFill>
                  <a:schemeClr val="tx1">
                    <a:lumMod val="95000"/>
                    <a:lumOff val="5000"/>
                  </a:schemeClr>
                </a:solidFill>
              </a:rPr>
            </a:br>
            <a:br>
              <a:rPr lang="en-US" sz="8800" dirty="0">
                <a:solidFill>
                  <a:schemeClr val="tx1">
                    <a:lumMod val="95000"/>
                    <a:lumOff val="5000"/>
                  </a:schemeClr>
                </a:solidFill>
              </a:rPr>
            </a:br>
            <a:r>
              <a:rPr lang="en-US" sz="5600" dirty="0">
                <a:solidFill>
                  <a:schemeClr val="tx1">
                    <a:lumMod val="95000"/>
                    <a:lumOff val="5000"/>
                  </a:schemeClr>
                </a:solidFill>
              </a:rPr>
              <a:t>Check the contributors and community contributors </a:t>
            </a:r>
            <a:br>
              <a:rPr lang="en-US" sz="5600" dirty="0">
                <a:solidFill>
                  <a:schemeClr val="tx1">
                    <a:lumMod val="95000"/>
                    <a:lumOff val="5000"/>
                  </a:schemeClr>
                </a:solidFill>
              </a:rPr>
            </a:br>
            <a:r>
              <a:rPr lang="en-US" sz="5600" dirty="0">
                <a:solidFill>
                  <a:schemeClr val="tx1">
                    <a:lumMod val="95000"/>
                    <a:lumOff val="5000"/>
                  </a:schemeClr>
                </a:solidFill>
              </a:rPr>
              <a:t>&amp; Activity</a:t>
            </a:r>
            <a:br>
              <a:rPr sz="8800" dirty="0">
                <a:solidFill>
                  <a:schemeClr val="tx1">
                    <a:lumMod val="95000"/>
                    <a:lumOff val="5000"/>
                  </a:schemeClr>
                </a:solidFill>
              </a:rPr>
            </a:br>
            <a:endParaRPr sz="8800" dirty="0">
              <a:solidFill>
                <a:schemeClr val="tx1">
                  <a:lumMod val="95000"/>
                  <a:lumOff val="5000"/>
                </a:schemeClr>
              </a:solidFill>
            </a:endParaRPr>
          </a:p>
        </p:txBody>
      </p:sp>
      <p:pic>
        <p:nvPicPr>
          <p:cNvPr id="3" name="Picture 4">
            <a:extLst>
              <a:ext uri="{FF2B5EF4-FFF2-40B4-BE49-F238E27FC236}">
                <a16:creationId xmlns:a16="http://schemas.microsoft.com/office/drawing/2014/main" id="{65407BE3-9EDC-0901-D6AE-3368B45AA783}"/>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2AC803E-CBC7-332F-1CF4-9FF5E918EB7A}"/>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2B8B1E58-8BEA-22D6-AC01-B9509FF7806B}"/>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318" name="Shape 223"/>
          <p:cNvSpPr txBox="1">
            <a:spLocks noGrp="1"/>
          </p:cNvSpPr>
          <p:nvPr>
            <p:ph type="ctrTitle"/>
          </p:nvPr>
        </p:nvSpPr>
        <p:spPr>
          <a:xfrm>
            <a:off x="623400" y="3090900"/>
            <a:ext cx="17041200" cy="4105200"/>
          </a:xfrm>
          <a:prstGeom prst="rect">
            <a:avLst/>
          </a:prstGeom>
        </p:spPr>
        <p:txBody>
          <a:bodyPr spcFirstLastPara="1" vert="horz" wrap="square" lIns="137136" tIns="137136" rIns="137136" bIns="137136" rtlCol="0" anchor="t" anchorCtr="0">
            <a:noAutofit/>
          </a:bodyPr>
          <a:lstStyle>
            <a:lvl1pPr defTabSz="327152">
              <a:defRPr sz="9520">
                <a:solidFill>
                  <a:srgbClr val="A6AAA9"/>
                </a:solidFill>
              </a:defRPr>
            </a:lvl1pPr>
          </a:lstStyle>
          <a:p>
            <a:r>
              <a:rPr sz="12000" dirty="0">
                <a:solidFill>
                  <a:schemeClr val="tx1">
                    <a:lumMod val="95000"/>
                    <a:lumOff val="5000"/>
                  </a:schemeClr>
                </a:solidFill>
              </a:rPr>
              <a:t>Key questions about Contributors</a:t>
            </a:r>
          </a:p>
        </p:txBody>
      </p:sp>
      <p:pic>
        <p:nvPicPr>
          <p:cNvPr id="3" name="Picture 4">
            <a:extLst>
              <a:ext uri="{FF2B5EF4-FFF2-40B4-BE49-F238E27FC236}">
                <a16:creationId xmlns:a16="http://schemas.microsoft.com/office/drawing/2014/main" id="{3E562B18-459A-EE54-F53A-72E6409F5151}"/>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AE133DAE-CA3D-869D-C236-B0A4C92B47F9}"/>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3F262A98-1067-9E20-683C-DF078EAB03FE}"/>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319" name="Shape 224"/>
          <p:cNvSpPr txBox="1">
            <a:spLocks noGrp="1"/>
          </p:cNvSpPr>
          <p:nvPr>
            <p:ph type="body" idx="1"/>
          </p:nvPr>
        </p:nvSpPr>
        <p:spPr>
          <a:xfrm>
            <a:off x="2714625" y="3288809"/>
            <a:ext cx="12858750" cy="5294434"/>
          </a:xfrm>
          <a:prstGeom prst="rect">
            <a:avLst/>
          </a:prstGeom>
        </p:spPr>
        <p:txBody>
          <a:bodyPr spcFirstLastPara="1" vert="horz" wrap="square" lIns="137136" tIns="137136" rIns="137136" bIns="137136" rtlCol="0" anchor="t" anchorCtr="0">
            <a:noAutofit/>
          </a:bodyPr>
          <a:lstStyle/>
          <a:p>
            <a:pPr marL="626912" indent="-436458" defTabSz="486716">
              <a:spcBef>
                <a:spcPts val="1898"/>
              </a:spcBef>
              <a:buSzPct val="100000"/>
              <a:buFont typeface="Courier New"/>
              <a:buChar char="o"/>
              <a:defRPr sz="3476"/>
            </a:pPr>
            <a:r>
              <a:rPr sz="4000" dirty="0">
                <a:solidFill>
                  <a:schemeClr val="tx1"/>
                </a:solidFill>
              </a:rPr>
              <a:t> </a:t>
            </a:r>
            <a:r>
              <a:rPr sz="3600" dirty="0">
                <a:solidFill>
                  <a:schemeClr val="tx1"/>
                </a:solidFill>
              </a:rPr>
              <a:t>How many active and significant contributors?</a:t>
            </a:r>
          </a:p>
          <a:p>
            <a:pPr marL="626912" indent="-436458" defTabSz="486716">
              <a:spcBef>
                <a:spcPts val="1898"/>
              </a:spcBef>
              <a:buSzPct val="100000"/>
              <a:buFont typeface="Courier New"/>
              <a:buChar char="o"/>
              <a:defRPr sz="3476"/>
            </a:pPr>
            <a:r>
              <a:rPr sz="3600" dirty="0">
                <a:solidFill>
                  <a:schemeClr val="tx1"/>
                </a:solidFill>
              </a:rPr>
              <a:t> Is this code</a:t>
            </a:r>
            <a:r>
              <a:rPr lang="en-US" sz="3600" dirty="0">
                <a:solidFill>
                  <a:schemeClr val="tx1"/>
                </a:solidFill>
              </a:rPr>
              <a:t> </a:t>
            </a:r>
            <a:r>
              <a:rPr sz="3600" dirty="0">
                <a:solidFill>
                  <a:schemeClr val="tx1"/>
                </a:solidFill>
              </a:rPr>
              <a:t>maintained or is it </a:t>
            </a:r>
            <a:r>
              <a:rPr lang="en-US" sz="3600" dirty="0">
                <a:solidFill>
                  <a:schemeClr val="tx1"/>
                </a:solidFill>
              </a:rPr>
              <a:t>an archive</a:t>
            </a:r>
            <a:r>
              <a:rPr sz="3600" dirty="0">
                <a:solidFill>
                  <a:schemeClr val="tx1"/>
                </a:solidFill>
              </a:rPr>
              <a:t>?</a:t>
            </a:r>
          </a:p>
          <a:p>
            <a:pPr marL="626912" indent="-436458" defTabSz="486716">
              <a:spcBef>
                <a:spcPts val="1898"/>
              </a:spcBef>
              <a:buSzPct val="100000"/>
              <a:buFont typeface="Courier New"/>
              <a:buChar char="o"/>
              <a:defRPr sz="3476"/>
            </a:pPr>
            <a:r>
              <a:rPr sz="3600" dirty="0">
                <a:solidFill>
                  <a:schemeClr val="tx1"/>
                </a:solidFill>
              </a:rPr>
              <a:t> </a:t>
            </a:r>
            <a:r>
              <a:rPr lang="en-US" sz="3600" dirty="0">
                <a:solidFill>
                  <a:schemeClr val="tx1"/>
                </a:solidFill>
              </a:rPr>
              <a:t>P</a:t>
            </a:r>
            <a:r>
              <a:rPr sz="3600" dirty="0">
                <a:solidFill>
                  <a:schemeClr val="tx1"/>
                </a:solidFill>
              </a:rPr>
              <a:t>ull requests &amp; </a:t>
            </a:r>
            <a:r>
              <a:rPr sz="3600" dirty="0" err="1">
                <a:solidFill>
                  <a:schemeClr val="tx1"/>
                </a:solidFill>
              </a:rPr>
              <a:t>checkins</a:t>
            </a:r>
            <a:r>
              <a:rPr sz="3600" dirty="0">
                <a:solidFill>
                  <a:schemeClr val="tx1"/>
                </a:solidFill>
              </a:rPr>
              <a:t> in the past year? </a:t>
            </a:r>
          </a:p>
          <a:p>
            <a:pPr marL="626912" indent="-436458" defTabSz="486716">
              <a:spcBef>
                <a:spcPts val="1898"/>
              </a:spcBef>
              <a:buSzPct val="100000"/>
              <a:buFont typeface="Courier New"/>
              <a:buChar char="o"/>
              <a:defRPr sz="3476"/>
            </a:pPr>
            <a:r>
              <a:rPr sz="3600" dirty="0">
                <a:solidFill>
                  <a:schemeClr val="tx1"/>
                </a:solidFill>
              </a:rPr>
              <a:t> Are issues </a:t>
            </a:r>
            <a:r>
              <a:rPr lang="en-US" sz="3600" dirty="0">
                <a:solidFill>
                  <a:schemeClr val="tx1"/>
                </a:solidFill>
              </a:rPr>
              <a:t>fixed </a:t>
            </a:r>
            <a:r>
              <a:rPr sz="3600" dirty="0">
                <a:solidFill>
                  <a:schemeClr val="tx1"/>
                </a:solidFill>
              </a:rPr>
              <a:t>and </a:t>
            </a:r>
            <a:r>
              <a:rPr lang="en-US" sz="3600" dirty="0">
                <a:solidFill>
                  <a:schemeClr val="tx1"/>
                </a:solidFill>
              </a:rPr>
              <a:t>released </a:t>
            </a:r>
            <a:r>
              <a:rPr sz="3600" dirty="0">
                <a:solidFill>
                  <a:schemeClr val="tx1"/>
                </a:solidFill>
              </a:rPr>
              <a:t>on a regular basis?</a:t>
            </a:r>
          </a:p>
          <a:p>
            <a:pPr marL="626912" indent="-436458" defTabSz="486716">
              <a:spcBef>
                <a:spcPts val="1898"/>
              </a:spcBef>
              <a:buClr>
                <a:srgbClr val="0071C5"/>
              </a:buClr>
              <a:buSzPct val="100000"/>
              <a:buFont typeface="Courier New"/>
              <a:buChar char="o"/>
              <a:defRPr sz="3476">
                <a:solidFill>
                  <a:srgbClr val="FFA300"/>
                </a:solidFill>
              </a:defRPr>
            </a:pPr>
            <a:r>
              <a:rPr sz="3600" dirty="0">
                <a:solidFill>
                  <a:schemeClr val="tx1"/>
                </a:solidFill>
              </a:rPr>
              <a:t> Who signs off on code reviews?</a:t>
            </a:r>
          </a:p>
          <a:p>
            <a:pPr marL="626912" indent="-436458" defTabSz="486716">
              <a:spcBef>
                <a:spcPts val="1898"/>
              </a:spcBef>
              <a:buSzPct val="100000"/>
              <a:buFont typeface="Courier New"/>
              <a:buChar char="o"/>
              <a:defRPr sz="3476"/>
            </a:pPr>
            <a:r>
              <a:rPr sz="3600" dirty="0">
                <a:solidFill>
                  <a:schemeClr val="tx1"/>
                </a:solidFill>
              </a:rPr>
              <a:t> Is there more than one maintainer?</a:t>
            </a:r>
          </a:p>
        </p:txBody>
      </p:sp>
      <p:pic>
        <p:nvPicPr>
          <p:cNvPr id="3" name="Picture 4">
            <a:extLst>
              <a:ext uri="{FF2B5EF4-FFF2-40B4-BE49-F238E27FC236}">
                <a16:creationId xmlns:a16="http://schemas.microsoft.com/office/drawing/2014/main" id="{85BDF6BB-11F1-E2A0-FE5A-FFB22E990919}"/>
              </a:ext>
            </a:extLst>
          </p:cNvPr>
          <p:cNvPicPr>
            <a:picLocks noChangeAspect="1"/>
          </p:cNvPicPr>
          <p:nvPr/>
        </p:nvPicPr>
        <p:blipFill>
          <a:blip r:embed="rId3"/>
          <a:srcRect/>
          <a:stretch>
            <a:fillRect/>
          </a:stretch>
        </p:blipFill>
        <p:spPr>
          <a:xfrm>
            <a:off x="0" y="9327301"/>
            <a:ext cx="3987669" cy="959699"/>
          </a:xfrm>
          <a:prstGeom prst="rect">
            <a:avLst/>
          </a:prstGeom>
        </p:spPr>
      </p:pic>
    </p:spTree>
    <p:extLst>
      <p:ext uri="{BB962C8B-B14F-4D97-AF65-F5344CB8AC3E}">
        <p14:creationId xmlns:p14="http://schemas.microsoft.com/office/powerpoint/2010/main" val="1539973902"/>
      </p:ext>
    </p:extLst>
  </p:cSld>
  <p:clrMapOvr>
    <a:masterClrMapping/>
  </p:clrMapOvr>
  <p:transition spd="slow">
    <p:dissolv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Content Placeholder 1"/>
          <p:cNvSpPr txBox="1">
            <a:spLocks noGrp="1"/>
          </p:cNvSpPr>
          <p:nvPr>
            <p:ph type="body" sz="quarter" idx="1"/>
          </p:nvPr>
        </p:nvSpPr>
        <p:spPr>
          <a:xfrm>
            <a:off x="623400" y="3238500"/>
            <a:ext cx="17041200" cy="5410200"/>
          </a:xfrm>
          <a:prstGeom prst="rect">
            <a:avLst/>
          </a:prstGeom>
        </p:spPr>
        <p:txBody>
          <a:bodyPr/>
          <a:lstStyle>
            <a:lvl1pPr defTabSz="496570">
              <a:spcBef>
                <a:spcPts val="1900"/>
              </a:spcBef>
              <a:defRPr sz="4590"/>
            </a:lvl1pPr>
          </a:lstStyle>
          <a:p>
            <a:pPr marL="228600" indent="0" algn="ctr">
              <a:buNone/>
            </a:pPr>
            <a:r>
              <a:rPr sz="8000" dirty="0"/>
              <a:t>As </a:t>
            </a:r>
            <a:r>
              <a:rPr lang="en-US" sz="8000" dirty="0"/>
              <a:t>a</a:t>
            </a:r>
            <a:r>
              <a:rPr sz="8000" dirty="0"/>
              <a:t> Security Professional </a:t>
            </a:r>
            <a:r>
              <a:rPr lang="en-US" sz="8000" dirty="0"/>
              <a:t>y</a:t>
            </a:r>
            <a:r>
              <a:rPr sz="8000" dirty="0"/>
              <a:t>ou are expected to know what is in your product </a:t>
            </a:r>
          </a:p>
        </p:txBody>
      </p:sp>
      <p:pic>
        <p:nvPicPr>
          <p:cNvPr id="3" name="Picture 4">
            <a:extLst>
              <a:ext uri="{FF2B5EF4-FFF2-40B4-BE49-F238E27FC236}">
                <a16:creationId xmlns:a16="http://schemas.microsoft.com/office/drawing/2014/main" id="{1FBC7D40-FCD0-FAD8-BCAD-1DF003200D93}"/>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4" name="Group 3">
            <a:extLst>
              <a:ext uri="{FF2B5EF4-FFF2-40B4-BE49-F238E27FC236}">
                <a16:creationId xmlns:a16="http://schemas.microsoft.com/office/drawing/2014/main" id="{85963075-E2F9-498C-3DE6-A9F245A63F93}"/>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F5644C7A-A661-4CA4-8AFD-A8D26ABE3714}"/>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5" name="Group">
            <a:extLst>
              <a:ext uri="{C183D7F6-B498-43B3-948B-1728B52AA6E4}">
                <adec:decorative xmlns:adec="http://schemas.microsoft.com/office/drawing/2017/decorative" val="1"/>
              </a:ext>
            </a:extLst>
          </p:cNvPr>
          <p:cNvGrpSpPr/>
          <p:nvPr/>
        </p:nvGrpSpPr>
        <p:grpSpPr>
          <a:xfrm>
            <a:off x="12033232" y="1363230"/>
            <a:ext cx="5376944" cy="3022784"/>
            <a:chOff x="0" y="0"/>
            <a:chExt cx="3583924" cy="939104"/>
          </a:xfrm>
        </p:grpSpPr>
        <p:sp>
          <p:nvSpPr>
            <p:cNvPr id="323" name="Rounded Rectangle"/>
            <p:cNvSpPr/>
            <p:nvPr/>
          </p:nvSpPr>
          <p:spPr>
            <a:xfrm>
              <a:off x="0" y="0"/>
              <a:ext cx="3583925" cy="939105"/>
            </a:xfrm>
            <a:prstGeom prst="roundRect">
              <a:avLst>
                <a:gd name="adj" fmla="val 16667"/>
              </a:avLst>
            </a:prstGeom>
            <a:noFill/>
            <a:ln w="50800" cap="flat">
              <a:solidFill>
                <a:schemeClr val="bg1"/>
              </a:solidFill>
              <a:prstDash val="solid"/>
              <a:round/>
            </a:ln>
            <a:effectLst/>
          </p:spPr>
          <p:txBody>
            <a:bodyPr wrap="square" lIns="53578" tIns="53578" rIns="53578" bIns="53578" numCol="1" anchor="ctr">
              <a:noAutofit/>
            </a:bodyPr>
            <a:lstStyle/>
            <a:p>
              <a:pPr algn="ctr">
                <a:lnSpc>
                  <a:spcPct val="80000"/>
                </a:lnSpc>
                <a:defRPr sz="2800" cap="all">
                  <a:solidFill>
                    <a:srgbClr val="FFFFFF"/>
                  </a:solidFill>
                  <a:latin typeface="+mn-lt"/>
                  <a:ea typeface="+mn-ea"/>
                  <a:cs typeface="+mn-cs"/>
                  <a:sym typeface="DIN Condensed"/>
                </a:defRPr>
              </a:pPr>
              <a:endParaRPr sz="2952"/>
            </a:p>
          </p:txBody>
        </p:sp>
        <p:sp>
          <p:nvSpPr>
            <p:cNvPr id="324" name="Good example: many active contributors"/>
            <p:cNvSpPr txBox="1"/>
            <p:nvPr/>
          </p:nvSpPr>
          <p:spPr>
            <a:xfrm>
              <a:off x="45843" y="108853"/>
              <a:ext cx="3492238" cy="7213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68578" tIns="68578" rIns="68578" bIns="68578" numCol="1" anchor="ctr">
              <a:noAutofit/>
            </a:bodyPr>
            <a:lstStyle>
              <a:lvl1pPr>
                <a:defRPr>
                  <a:solidFill>
                    <a:srgbClr val="A6AAA9"/>
                  </a:solidFill>
                </a:defRPr>
              </a:lvl1pPr>
            </a:lstStyle>
            <a:p>
              <a:pPr algn="ctr"/>
              <a:r>
                <a:rPr sz="3600" dirty="0">
                  <a:solidFill>
                    <a:schemeClr val="bg1"/>
                  </a:solidFill>
                </a:rPr>
                <a:t>Good example: many active contributors</a:t>
              </a:r>
            </a:p>
          </p:txBody>
        </p:sp>
      </p:grpSp>
      <p:pic>
        <p:nvPicPr>
          <p:cNvPr id="326" name="Image" descr="Image"/>
          <p:cNvPicPr>
            <a:picLocks noChangeAspect="1"/>
          </p:cNvPicPr>
          <p:nvPr/>
        </p:nvPicPr>
        <p:blipFill>
          <a:blip r:embed="rId3"/>
          <a:stretch>
            <a:fillRect/>
          </a:stretch>
        </p:blipFill>
        <p:spPr>
          <a:xfrm>
            <a:off x="9550003" y="4825754"/>
            <a:ext cx="6131926" cy="3260628"/>
          </a:xfrm>
          <a:prstGeom prst="rect">
            <a:avLst/>
          </a:prstGeom>
          <a:ln w="12700">
            <a:miter lim="400000"/>
          </a:ln>
        </p:spPr>
      </p:pic>
      <p:pic>
        <p:nvPicPr>
          <p:cNvPr id="327" name="Image" descr="Image"/>
          <p:cNvPicPr>
            <a:picLocks noChangeAspect="1"/>
          </p:cNvPicPr>
          <p:nvPr/>
        </p:nvPicPr>
        <p:blipFill>
          <a:blip r:embed="rId4"/>
          <a:stretch>
            <a:fillRect/>
          </a:stretch>
        </p:blipFill>
        <p:spPr>
          <a:xfrm>
            <a:off x="2924175" y="4777089"/>
            <a:ext cx="6131926" cy="3357958"/>
          </a:xfrm>
          <a:prstGeom prst="rect">
            <a:avLst/>
          </a:prstGeom>
          <a:ln w="12700">
            <a:miter lim="400000"/>
          </a:ln>
        </p:spPr>
      </p:pic>
      <p:pic>
        <p:nvPicPr>
          <p:cNvPr id="328" name="Image" descr="Image"/>
          <p:cNvPicPr>
            <a:picLocks noChangeAspect="1"/>
          </p:cNvPicPr>
          <p:nvPr/>
        </p:nvPicPr>
        <p:blipFill>
          <a:blip r:embed="rId5"/>
          <a:stretch>
            <a:fillRect/>
          </a:stretch>
        </p:blipFill>
        <p:spPr>
          <a:xfrm>
            <a:off x="2991444" y="936081"/>
            <a:ext cx="8722912" cy="3449934"/>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4" name="Group">
            <a:extLst>
              <a:ext uri="{C183D7F6-B498-43B3-948B-1728B52AA6E4}">
                <adec:decorative xmlns:adec="http://schemas.microsoft.com/office/drawing/2017/decorative" val="1"/>
              </a:ext>
            </a:extLst>
          </p:cNvPr>
          <p:cNvGrpSpPr/>
          <p:nvPr/>
        </p:nvGrpSpPr>
        <p:grpSpPr>
          <a:xfrm>
            <a:off x="10405827" y="436227"/>
            <a:ext cx="4594862" cy="1800489"/>
            <a:chOff x="0" y="-127460"/>
            <a:chExt cx="4356609" cy="1707129"/>
          </a:xfrm>
        </p:grpSpPr>
        <p:sp>
          <p:nvSpPr>
            <p:cNvPr id="332" name="Rounded Rectangle"/>
            <p:cNvSpPr/>
            <p:nvPr/>
          </p:nvSpPr>
          <p:spPr>
            <a:xfrm>
              <a:off x="0" y="0"/>
              <a:ext cx="4356609" cy="1452203"/>
            </a:xfrm>
            <a:prstGeom prst="roundRect">
              <a:avLst>
                <a:gd name="adj" fmla="val 16667"/>
              </a:avLst>
            </a:prstGeom>
            <a:noFill/>
            <a:ln w="50800" cap="flat">
              <a:solidFill>
                <a:srgbClr val="A6AAA9"/>
              </a:solidFill>
              <a:prstDash val="solid"/>
              <a:round/>
            </a:ln>
            <a:effectLst/>
          </p:spPr>
          <p:txBody>
            <a:bodyPr wrap="square" lIns="53578" tIns="53578" rIns="53578" bIns="53578" numCol="1" anchor="ctr">
              <a:noAutofit/>
            </a:bodyPr>
            <a:lstStyle/>
            <a:p>
              <a:pPr algn="ctr">
                <a:lnSpc>
                  <a:spcPct val="80000"/>
                </a:lnSpc>
                <a:defRPr sz="2800" cap="all">
                  <a:solidFill>
                    <a:srgbClr val="FFFFFF"/>
                  </a:solidFill>
                  <a:latin typeface="+mn-lt"/>
                  <a:ea typeface="+mn-ea"/>
                  <a:cs typeface="+mn-cs"/>
                  <a:sym typeface="DIN Condensed"/>
                </a:defRPr>
              </a:pPr>
              <a:endParaRPr sz="2952"/>
            </a:p>
          </p:txBody>
        </p:sp>
        <p:sp>
          <p:nvSpPr>
            <p:cNvPr id="333" name="A good example: one significant contributor and not recently active" descr="A good example: one significant contributor and not recently active&#13;&#10;"/>
            <p:cNvSpPr txBox="1"/>
            <p:nvPr/>
          </p:nvSpPr>
          <p:spPr>
            <a:xfrm>
              <a:off x="70889" y="-127460"/>
              <a:ext cx="4214829" cy="17071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68578" tIns="68578" rIns="68578" bIns="68578" numCol="1" anchor="ctr">
              <a:spAutoFit/>
            </a:bodyPr>
            <a:lstStyle>
              <a:lvl1pPr>
                <a:defRPr>
                  <a:solidFill>
                    <a:srgbClr val="A6AAA9"/>
                  </a:solidFill>
                </a:defRPr>
              </a:lvl1pPr>
            </a:lstStyle>
            <a:p>
              <a:r>
                <a:rPr sz="3600" dirty="0">
                  <a:solidFill>
                    <a:schemeClr val="bg1"/>
                  </a:solidFill>
                </a:rPr>
                <a:t>A</a:t>
              </a:r>
              <a:r>
                <a:rPr lang="en-US" sz="3600" dirty="0">
                  <a:solidFill>
                    <a:schemeClr val="bg1"/>
                  </a:solidFill>
                </a:rPr>
                <a:t>n</a:t>
              </a:r>
              <a:r>
                <a:rPr sz="3600" dirty="0">
                  <a:solidFill>
                    <a:schemeClr val="bg1"/>
                  </a:solidFill>
                </a:rPr>
                <a:t> example: </a:t>
              </a:r>
              <a:r>
                <a:rPr lang="en-US" sz="3600" dirty="0">
                  <a:solidFill>
                    <a:schemeClr val="bg1"/>
                  </a:solidFill>
                </a:rPr>
                <a:t>O</a:t>
              </a:r>
              <a:r>
                <a:rPr sz="3600" dirty="0">
                  <a:solidFill>
                    <a:schemeClr val="bg1"/>
                  </a:solidFill>
                </a:rPr>
                <a:t>ne significant contributor and not recently active</a:t>
              </a:r>
            </a:p>
          </p:txBody>
        </p:sp>
      </p:grpSp>
      <p:pic>
        <p:nvPicPr>
          <p:cNvPr id="335" name="Image" descr="Image"/>
          <p:cNvPicPr>
            <a:picLocks noChangeAspect="1"/>
          </p:cNvPicPr>
          <p:nvPr/>
        </p:nvPicPr>
        <p:blipFill>
          <a:blip r:embed="rId3"/>
          <a:stretch>
            <a:fillRect/>
          </a:stretch>
        </p:blipFill>
        <p:spPr>
          <a:xfrm>
            <a:off x="4114354" y="2406550"/>
            <a:ext cx="10059292" cy="6938368"/>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625193FF-A765-853D-EB9C-806F967A4760}"/>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05B3D960-7FAF-C486-A212-47179EB7F80E}"/>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339" name="Title 1"/>
          <p:cNvSpPr txBox="1">
            <a:spLocks noGrp="1"/>
          </p:cNvSpPr>
          <p:nvPr>
            <p:ph type="ctrTitle"/>
          </p:nvPr>
        </p:nvSpPr>
        <p:spPr>
          <a:xfrm>
            <a:off x="2714625" y="3082990"/>
            <a:ext cx="12858750" cy="2853036"/>
          </a:xfrm>
          <a:prstGeom prst="rect">
            <a:avLst/>
          </a:prstGeom>
        </p:spPr>
        <p:txBody>
          <a:bodyPr>
            <a:noAutofit/>
          </a:bodyPr>
          <a:lstStyle/>
          <a:p>
            <a:pPr defTabSz="246438">
              <a:defRPr sz="6640">
                <a:solidFill>
                  <a:srgbClr val="C3D600">
                    <a:alpha val="90000"/>
                  </a:srgbClr>
                </a:solidFill>
              </a:defRPr>
            </a:pPr>
            <a:r>
              <a:rPr sz="8800" dirty="0">
                <a:solidFill>
                  <a:schemeClr val="bg1"/>
                </a:solidFill>
              </a:rPr>
              <a:t>Step 3:</a:t>
            </a:r>
            <a:br>
              <a:rPr lang="en-US" sz="8800" dirty="0">
                <a:solidFill>
                  <a:schemeClr val="tx1">
                    <a:lumMod val="95000"/>
                    <a:lumOff val="5000"/>
                  </a:schemeClr>
                </a:solidFill>
              </a:rPr>
            </a:br>
            <a:br>
              <a:rPr sz="8800" dirty="0">
                <a:solidFill>
                  <a:schemeClr val="tx1">
                    <a:lumMod val="95000"/>
                    <a:lumOff val="5000"/>
                  </a:schemeClr>
                </a:solidFill>
              </a:rPr>
            </a:br>
            <a:r>
              <a:rPr sz="8800" dirty="0">
                <a:solidFill>
                  <a:schemeClr val="tx1">
                    <a:lumMod val="95000"/>
                    <a:lumOff val="5000"/>
                  </a:schemeClr>
                </a:solidFill>
              </a:rPr>
              <a:t>Dependencies </a:t>
            </a:r>
            <a:r>
              <a:rPr lang="en-US" sz="8800" dirty="0">
                <a:solidFill>
                  <a:schemeClr val="tx1">
                    <a:lumMod val="95000"/>
                    <a:lumOff val="5000"/>
                  </a:schemeClr>
                </a:solidFill>
              </a:rPr>
              <a:t>D</a:t>
            </a:r>
            <a:r>
              <a:rPr sz="8800" dirty="0">
                <a:solidFill>
                  <a:schemeClr val="tx1">
                    <a:lumMod val="95000"/>
                    <a:lumOff val="5000"/>
                  </a:schemeClr>
                </a:solidFill>
              </a:rPr>
              <a:t>ependencies </a:t>
            </a:r>
            <a:r>
              <a:rPr lang="en-US" sz="8800" dirty="0">
                <a:solidFill>
                  <a:schemeClr val="tx1">
                    <a:lumMod val="95000"/>
                    <a:lumOff val="5000"/>
                  </a:schemeClr>
                </a:solidFill>
              </a:rPr>
              <a:t>D</a:t>
            </a:r>
            <a:r>
              <a:rPr sz="8800" dirty="0">
                <a:solidFill>
                  <a:schemeClr val="tx1">
                    <a:lumMod val="95000"/>
                    <a:lumOff val="5000"/>
                  </a:schemeClr>
                </a:solidFill>
              </a:rPr>
              <a:t>ependencies</a:t>
            </a:r>
            <a:br>
              <a:rPr sz="8800" dirty="0">
                <a:solidFill>
                  <a:schemeClr val="tx1">
                    <a:lumMod val="95000"/>
                    <a:lumOff val="5000"/>
                  </a:schemeClr>
                </a:solidFill>
              </a:rPr>
            </a:br>
            <a:endParaRPr sz="8800" dirty="0">
              <a:solidFill>
                <a:schemeClr val="tx1">
                  <a:lumMod val="95000"/>
                  <a:lumOff val="5000"/>
                </a:schemeClr>
              </a:solidFill>
            </a:endParaRPr>
          </a:p>
        </p:txBody>
      </p:sp>
      <p:pic>
        <p:nvPicPr>
          <p:cNvPr id="3" name="Picture 4">
            <a:extLst>
              <a:ext uri="{FF2B5EF4-FFF2-40B4-BE49-F238E27FC236}">
                <a16:creationId xmlns:a16="http://schemas.microsoft.com/office/drawing/2014/main" id="{5901A04F-6DEA-A26F-89BD-5F95DEC912CD}"/>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How Dependent are your projects">
            <a:extLst>
              <a:ext uri="{FF2B5EF4-FFF2-40B4-BE49-F238E27FC236}">
                <a16:creationId xmlns:a16="http://schemas.microsoft.com/office/drawing/2014/main" id="{C20EE76E-55B0-AA4C-8C10-57DB9B36D58F}"/>
              </a:ext>
            </a:extLst>
          </p:cNvPr>
          <p:cNvSpPr>
            <a:spLocks noGrp="1"/>
          </p:cNvSpPr>
          <p:nvPr>
            <p:ph type="ctrTitle"/>
          </p:nvPr>
        </p:nvSpPr>
        <p:spPr>
          <a:xfrm>
            <a:off x="5257800" y="4408487"/>
            <a:ext cx="7772400" cy="1470025"/>
          </a:xfrm>
        </p:spPr>
        <p:txBody>
          <a:bodyPr>
            <a:normAutofit fontScale="90000"/>
          </a:bodyPr>
          <a:lstStyle/>
          <a:p>
            <a:r>
              <a:rPr lang="en-US" sz="8436" dirty="0">
                <a:solidFill>
                  <a:schemeClr val="tx1">
                    <a:lumMod val="95000"/>
                    <a:lumOff val="5000"/>
                  </a:schemeClr>
                </a:solidFill>
              </a:rPr>
              <a:t>How Dependent are your projects on other libraries</a:t>
            </a:r>
          </a:p>
        </p:txBody>
      </p:sp>
      <p:pic>
        <p:nvPicPr>
          <p:cNvPr id="3" name="Picture 4">
            <a:extLst>
              <a:ext uri="{FF2B5EF4-FFF2-40B4-BE49-F238E27FC236}">
                <a16:creationId xmlns:a16="http://schemas.microsoft.com/office/drawing/2014/main" id="{7DA38A8F-18EE-EF66-1BEE-B29E48EAE729}"/>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5" name="Group 3">
            <a:extLst>
              <a:ext uri="{FF2B5EF4-FFF2-40B4-BE49-F238E27FC236}">
                <a16:creationId xmlns:a16="http://schemas.microsoft.com/office/drawing/2014/main" id="{E7081F79-0C23-0AA8-AFCD-087645CC7684}"/>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CCA04679-E568-7EAD-5E50-F8F4FF2C70B3}"/>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Tree>
    <p:extLst>
      <p:ext uri="{BB962C8B-B14F-4D97-AF65-F5344CB8AC3E}">
        <p14:creationId xmlns:p14="http://schemas.microsoft.com/office/powerpoint/2010/main" val="3294105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 of libraries used  per application by language type">
            <a:extLst>
              <a:ext uri="{FF2B5EF4-FFF2-40B4-BE49-F238E27FC236}">
                <a16:creationId xmlns:a16="http://schemas.microsoft.com/office/drawing/2014/main" id="{61E26DDE-0018-D748-9026-8BEC4DFB19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5705" y="2094352"/>
            <a:ext cx="12196594" cy="6098296"/>
          </a:xfrm>
          <a:prstGeom prst="rect">
            <a:avLst/>
          </a:prstGeom>
        </p:spPr>
      </p:pic>
      <p:sp>
        <p:nvSpPr>
          <p:cNvPr id="4" name="TextBox 3">
            <a:extLst>
              <a:ext uri="{FF2B5EF4-FFF2-40B4-BE49-F238E27FC236}">
                <a16:creationId xmlns:a16="http://schemas.microsoft.com/office/drawing/2014/main" id="{4E4D7838-4611-584F-9E67-1616887D02E0}"/>
              </a:ext>
            </a:extLst>
          </p:cNvPr>
          <p:cNvSpPr txBox="1"/>
          <p:nvPr/>
        </p:nvSpPr>
        <p:spPr>
          <a:xfrm>
            <a:off x="2934785" y="9178320"/>
            <a:ext cx="3476560" cy="3353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r>
              <a:rPr lang="en-US" sz="1476" dirty="0">
                <a:solidFill>
                  <a:schemeClr val="bg1"/>
                </a:solidFill>
              </a:rPr>
              <a:t>Source: Veracode State of Software Security</a:t>
            </a:r>
            <a:endParaRPr lang="en-US" sz="2110" dirty="0">
              <a:solidFill>
                <a:schemeClr val="bg1"/>
              </a:solidFill>
              <a:latin typeface="Avenir Next Medium"/>
              <a:ea typeface="Avenir Next Medium"/>
              <a:cs typeface="Avenir Next Medium"/>
              <a:sym typeface="Avenir Next Medium"/>
            </a:endParaRPr>
          </a:p>
        </p:txBody>
      </p:sp>
    </p:spTree>
    <p:extLst>
      <p:ext uri="{BB962C8B-B14F-4D97-AF65-F5344CB8AC3E}">
        <p14:creationId xmlns:p14="http://schemas.microsoft.com/office/powerpoint/2010/main" val="822872680"/>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Good packages do not guarantee good dependencies"/>
          <p:cNvSpPr txBox="1">
            <a:spLocks noGrp="1"/>
          </p:cNvSpPr>
          <p:nvPr>
            <p:ph type="ctrTitle"/>
          </p:nvPr>
        </p:nvSpPr>
        <p:spPr>
          <a:xfrm>
            <a:off x="623400" y="3090900"/>
            <a:ext cx="17041200" cy="4105200"/>
          </a:xfrm>
          <a:prstGeom prst="rect">
            <a:avLst/>
          </a:prstGeom>
        </p:spPr>
        <p:txBody>
          <a:bodyPr>
            <a:noAutofit/>
          </a:bodyPr>
          <a:lstStyle>
            <a:lvl1pPr algn="ctr" defTabSz="537463">
              <a:lnSpc>
                <a:spcPct val="100000"/>
              </a:lnSpc>
              <a:spcBef>
                <a:spcPts val="2200"/>
              </a:spcBef>
              <a:defRPr sz="6992" b="1" cap="none">
                <a:solidFill>
                  <a:srgbClr val="FFFFFF"/>
                </a:solidFill>
                <a:latin typeface="Helvetica"/>
                <a:ea typeface="Helvetica"/>
                <a:cs typeface="Helvetica"/>
                <a:sym typeface="Helvetica"/>
              </a:defRPr>
            </a:lvl1pPr>
          </a:lstStyle>
          <a:p>
            <a:r>
              <a:rPr sz="10800" dirty="0">
                <a:solidFill>
                  <a:schemeClr val="tx1">
                    <a:lumMod val="95000"/>
                    <a:lumOff val="5000"/>
                  </a:schemeClr>
                </a:solidFill>
              </a:rPr>
              <a:t>Good packages do not guarantee good dependencies</a:t>
            </a:r>
          </a:p>
        </p:txBody>
      </p:sp>
      <p:pic>
        <p:nvPicPr>
          <p:cNvPr id="3" name="Picture 4">
            <a:extLst>
              <a:ext uri="{FF2B5EF4-FFF2-40B4-BE49-F238E27FC236}">
                <a16:creationId xmlns:a16="http://schemas.microsoft.com/office/drawing/2014/main" id="{03F2A77D-1D50-EC55-C213-F87B0679A063}"/>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4" name="Group 3">
            <a:extLst>
              <a:ext uri="{FF2B5EF4-FFF2-40B4-BE49-F238E27FC236}">
                <a16:creationId xmlns:a16="http://schemas.microsoft.com/office/drawing/2014/main" id="{F6D1A63F-D25B-4547-0D3E-5D78EE1940AE}"/>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2DA5F246-789F-7AB5-807B-A96A2CE1A81F}"/>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46E1EDCA-6066-4FDA-8F4B-39206D21A0EC}"/>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40409BFF-603C-E52A-EE21-1BAC17591209}"/>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345" name="Shape 373"/>
          <p:cNvSpPr txBox="1">
            <a:spLocks noGrp="1"/>
          </p:cNvSpPr>
          <p:nvPr>
            <p:ph type="title"/>
          </p:nvPr>
        </p:nvSpPr>
        <p:spPr>
          <a:xfrm>
            <a:off x="623400" y="532424"/>
            <a:ext cx="17041200" cy="1479901"/>
          </a:xfrm>
          <a:prstGeom prst="rect">
            <a:avLst/>
          </a:prstGeom>
        </p:spPr>
        <p:txBody>
          <a:bodyPr spcFirstLastPara="1" vert="horz" wrap="square" lIns="137136" tIns="137136" rIns="137136" bIns="137136" rtlCol="0" anchor="t" anchorCtr="0">
            <a:noAutofit/>
          </a:bodyPr>
          <a:lstStyle>
            <a:lvl1pPr>
              <a:defRPr>
                <a:solidFill>
                  <a:srgbClr val="A6AAA9"/>
                </a:solidFill>
              </a:defRPr>
            </a:lvl1pPr>
          </a:lstStyle>
          <a:p>
            <a:r>
              <a:rPr sz="8800" dirty="0">
                <a:solidFill>
                  <a:schemeClr val="bg1"/>
                </a:solidFill>
              </a:rPr>
              <a:t>Why?</a:t>
            </a:r>
          </a:p>
        </p:txBody>
      </p:sp>
      <p:sp>
        <p:nvSpPr>
          <p:cNvPr id="346" name="Shape 374"/>
          <p:cNvSpPr txBox="1">
            <a:spLocks noGrp="1"/>
          </p:cNvSpPr>
          <p:nvPr>
            <p:ph type="body" idx="1"/>
          </p:nvPr>
        </p:nvSpPr>
        <p:spPr>
          <a:xfrm>
            <a:off x="2714625" y="3238500"/>
            <a:ext cx="12858750" cy="5069418"/>
          </a:xfrm>
          <a:prstGeom prst="rect">
            <a:avLst/>
          </a:prstGeom>
        </p:spPr>
        <p:txBody>
          <a:bodyPr spcFirstLastPara="1" vert="horz" wrap="square" lIns="137136" tIns="137136" rIns="137136" bIns="137136" rtlCol="0" anchor="t" anchorCtr="0">
            <a:noAutofit/>
          </a:bodyPr>
          <a:lstStyle/>
          <a:p>
            <a:pPr marL="864200" defTabSz="455912">
              <a:spcBef>
                <a:spcPts val="1792"/>
              </a:spcBef>
              <a:buSzPct val="100000"/>
              <a:defRPr sz="3996"/>
            </a:pPr>
            <a:r>
              <a:rPr sz="4000" dirty="0"/>
              <a:t>Upstream projects do not use the same criteria for inclusion as Products should</a:t>
            </a:r>
          </a:p>
          <a:p>
            <a:pPr marL="864200" defTabSz="455912">
              <a:spcBef>
                <a:spcPts val="1792"/>
              </a:spcBef>
              <a:buSzPct val="100000"/>
              <a:defRPr sz="3996"/>
            </a:pPr>
            <a:r>
              <a:rPr sz="4000" dirty="0"/>
              <a:t>It is possible for a package to depend on code that has vulnerabilitie</a:t>
            </a:r>
            <a:r>
              <a:rPr lang="en-US" sz="4000" dirty="0"/>
              <a:t>s</a:t>
            </a:r>
          </a:p>
          <a:p>
            <a:pPr marL="864200" defTabSz="455912">
              <a:spcBef>
                <a:spcPts val="1792"/>
              </a:spcBef>
              <a:buSzPct val="100000"/>
              <a:defRPr sz="3996"/>
            </a:pPr>
            <a:r>
              <a:rPr sz="4000" dirty="0"/>
              <a:t>Understand your dependencies and the additional risk it brings. Allocate time to work on the issues</a:t>
            </a:r>
          </a:p>
        </p:txBody>
      </p:sp>
      <p:pic>
        <p:nvPicPr>
          <p:cNvPr id="4" name="Picture 4">
            <a:extLst>
              <a:ext uri="{FF2B5EF4-FFF2-40B4-BE49-F238E27FC236}">
                <a16:creationId xmlns:a16="http://schemas.microsoft.com/office/drawing/2014/main" id="{7CB3F8BA-BFB2-C44E-4CEA-6ACC17E2ECFB}"/>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93067D0F-39E7-A093-6332-D9C1B24E59AA}"/>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9CBF54D8-EE3B-BE41-1442-3E21273F2EC5}"/>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350" name="Title 4"/>
          <p:cNvSpPr txBox="1">
            <a:spLocks noGrp="1"/>
          </p:cNvSpPr>
          <p:nvPr>
            <p:ph type="title"/>
          </p:nvPr>
        </p:nvSpPr>
        <p:spPr>
          <a:xfrm>
            <a:off x="2691177" y="46270"/>
            <a:ext cx="12858750" cy="2452210"/>
          </a:xfrm>
          <a:prstGeom prst="rect">
            <a:avLst/>
          </a:prstGeom>
        </p:spPr>
        <p:txBody>
          <a:bodyPr/>
          <a:lstStyle>
            <a:lvl1pPr algn="ctr" defTabSz="297941">
              <a:defRPr sz="8670">
                <a:solidFill>
                  <a:srgbClr val="A6AAA9"/>
                </a:solidFill>
              </a:defRPr>
            </a:lvl1pPr>
          </a:lstStyle>
          <a:p>
            <a:r>
              <a:rPr lang="en-US" sz="8000" dirty="0">
                <a:solidFill>
                  <a:schemeClr val="bg1"/>
                </a:solidFill>
              </a:rPr>
              <a:t>R</a:t>
            </a:r>
            <a:r>
              <a:rPr sz="8000" dirty="0">
                <a:solidFill>
                  <a:schemeClr val="bg1"/>
                </a:solidFill>
              </a:rPr>
              <a:t>epositories are not created equal</a:t>
            </a:r>
          </a:p>
        </p:txBody>
      </p:sp>
      <p:sp>
        <p:nvSpPr>
          <p:cNvPr id="351" name="Content Placeholder 5"/>
          <p:cNvSpPr txBox="1">
            <a:spLocks noGrp="1"/>
          </p:cNvSpPr>
          <p:nvPr>
            <p:ph type="body" idx="1"/>
          </p:nvPr>
        </p:nvSpPr>
        <p:spPr>
          <a:xfrm>
            <a:off x="2691177" y="2644015"/>
            <a:ext cx="12858750" cy="4998970"/>
          </a:xfrm>
          <a:prstGeom prst="rect">
            <a:avLst/>
          </a:prstGeom>
        </p:spPr>
        <p:txBody>
          <a:bodyPr anchor="ctr"/>
          <a:lstStyle>
            <a:lvl1pPr>
              <a:buFont typeface="Arial"/>
            </a:lvl1pPr>
          </a:lstStyle>
          <a:p>
            <a:r>
              <a:rPr sz="4000" dirty="0" err="1"/>
              <a:t>Npm</a:t>
            </a:r>
            <a:r>
              <a:rPr sz="4000" dirty="0"/>
              <a:t> (</a:t>
            </a:r>
            <a:r>
              <a:rPr sz="4000" dirty="0" err="1"/>
              <a:t>node.js</a:t>
            </a:r>
            <a:r>
              <a:rPr sz="4000" dirty="0"/>
              <a:t>), </a:t>
            </a:r>
            <a:r>
              <a:rPr sz="4000" dirty="0" err="1"/>
              <a:t>PyPi</a:t>
            </a:r>
            <a:r>
              <a:rPr sz="4000" dirty="0"/>
              <a:t> (python), ruby gems (ruby), CPAN (</a:t>
            </a:r>
            <a:r>
              <a:rPr sz="4000" dirty="0" err="1"/>
              <a:t>perl</a:t>
            </a:r>
            <a:r>
              <a:rPr sz="4000" dirty="0"/>
              <a:t>), etc. are not curated</a:t>
            </a:r>
          </a:p>
        </p:txBody>
      </p:sp>
      <p:pic>
        <p:nvPicPr>
          <p:cNvPr id="4" name="Picture 4">
            <a:extLst>
              <a:ext uri="{FF2B5EF4-FFF2-40B4-BE49-F238E27FC236}">
                <a16:creationId xmlns:a16="http://schemas.microsoft.com/office/drawing/2014/main" id="{830E776F-DA9E-B2FE-A1D2-A36B798C5720}"/>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3">
            <a:extLst>
              <a:ext uri="{FF2B5EF4-FFF2-40B4-BE49-F238E27FC236}">
                <a16:creationId xmlns:a16="http://schemas.microsoft.com/office/drawing/2014/main" id="{F8D589E1-6AD8-11EA-1FD6-DB165DDE8B79}"/>
              </a:ext>
            </a:extLst>
          </p:cNvPr>
          <p:cNvGrpSpPr/>
          <p:nvPr/>
        </p:nvGrpSpPr>
        <p:grpSpPr>
          <a:xfrm>
            <a:off x="0" y="0"/>
            <a:ext cx="18288000" cy="2544751"/>
            <a:chOff x="0" y="0"/>
            <a:chExt cx="6671512" cy="928332"/>
          </a:xfrm>
        </p:grpSpPr>
        <p:sp>
          <p:nvSpPr>
            <p:cNvPr id="8" name="Freeform 4">
              <a:extLst>
                <a:ext uri="{FF2B5EF4-FFF2-40B4-BE49-F238E27FC236}">
                  <a16:creationId xmlns:a16="http://schemas.microsoft.com/office/drawing/2014/main" id="{0C64109D-DC4B-9143-C6E0-5DA043FA71E2}"/>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
        <p:nvSpPr>
          <p:cNvPr id="355" name="Package managers don’t always imply high quality"/>
          <p:cNvSpPr txBox="1">
            <a:spLocks noGrp="1"/>
          </p:cNvSpPr>
          <p:nvPr>
            <p:ph type="ctrTitle"/>
          </p:nvPr>
        </p:nvSpPr>
        <p:spPr>
          <a:xfrm>
            <a:off x="623400" y="171981"/>
            <a:ext cx="17041200" cy="2019094"/>
          </a:xfrm>
          <a:prstGeom prst="rect">
            <a:avLst/>
          </a:prstGeom>
        </p:spPr>
        <p:txBody>
          <a:bodyPr>
            <a:normAutofit/>
          </a:bodyPr>
          <a:lstStyle>
            <a:lvl1pPr>
              <a:lnSpc>
                <a:spcPct val="100000"/>
              </a:lnSpc>
              <a:spcBef>
                <a:spcPts val="2400"/>
              </a:spcBef>
              <a:defRPr sz="6700" b="1" cap="none">
                <a:solidFill>
                  <a:srgbClr val="A6AAA9"/>
                </a:solidFill>
                <a:latin typeface="Helvetica"/>
                <a:ea typeface="Helvetica"/>
                <a:cs typeface="Helvetica"/>
                <a:sym typeface="Helvetica"/>
              </a:defRPr>
            </a:lvl1pPr>
          </a:lstStyle>
          <a:p>
            <a:r>
              <a:rPr sz="4800" dirty="0">
                <a:solidFill>
                  <a:schemeClr val="bg1"/>
                </a:solidFill>
              </a:rPr>
              <a:t>Package managers don’t always imply high quality</a:t>
            </a:r>
          </a:p>
        </p:txBody>
      </p:sp>
      <p:sp>
        <p:nvSpPr>
          <p:cNvPr id="357" name="I wonder what happens when you remove a module?"/>
          <p:cNvSpPr txBox="1"/>
          <p:nvPr/>
        </p:nvSpPr>
        <p:spPr>
          <a:xfrm>
            <a:off x="135204" y="3390900"/>
            <a:ext cx="4500070" cy="9470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578" tIns="53578" rIns="53578" bIns="53578" anchor="ctr">
            <a:spAutoFit/>
          </a:bodyPr>
          <a:lstStyle>
            <a:lvl1pPr defTabSz="457200">
              <a:lnSpc>
                <a:spcPct val="117999"/>
              </a:lnSpc>
              <a:spcBef>
                <a:spcPts val="0"/>
              </a:spcBef>
              <a:defRPr sz="2300" b="1">
                <a:solidFill>
                  <a:srgbClr val="FFFFFF"/>
                </a:solidFill>
                <a:latin typeface="Helvetica Neue"/>
                <a:ea typeface="Helvetica Neue"/>
                <a:cs typeface="Helvetica Neue"/>
                <a:sym typeface="Helvetica Neue"/>
              </a:defRPr>
            </a:lvl1pPr>
          </a:lstStyle>
          <a:p>
            <a:r>
              <a:rPr sz="2426" dirty="0">
                <a:solidFill>
                  <a:schemeClr val="tx1">
                    <a:lumMod val="95000"/>
                    <a:lumOff val="5000"/>
                  </a:schemeClr>
                </a:solidFill>
              </a:rPr>
              <a:t>I wonder what happens when you remove a module?</a:t>
            </a:r>
          </a:p>
        </p:txBody>
      </p:sp>
      <p:sp>
        <p:nvSpPr>
          <p:cNvPr id="358" name="Oh wait!! that already happened"/>
          <p:cNvSpPr txBox="1"/>
          <p:nvPr/>
        </p:nvSpPr>
        <p:spPr>
          <a:xfrm>
            <a:off x="12891714" y="8121645"/>
            <a:ext cx="3262685" cy="9838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578" tIns="53578" rIns="53578" bIns="53578" anchor="ctr">
            <a:spAutoFit/>
          </a:bodyPr>
          <a:lstStyle>
            <a:lvl1pPr defTabSz="457200">
              <a:lnSpc>
                <a:spcPct val="117999"/>
              </a:lnSpc>
              <a:spcBef>
                <a:spcPts val="0"/>
              </a:spcBef>
              <a:defRPr sz="2400" b="1">
                <a:solidFill>
                  <a:srgbClr val="FFFFFF"/>
                </a:solidFill>
                <a:latin typeface="Helvetica Neue"/>
                <a:ea typeface="Helvetica Neue"/>
                <a:cs typeface="Helvetica Neue"/>
                <a:sym typeface="Helvetica Neue"/>
              </a:defRPr>
            </a:lvl1pPr>
          </a:lstStyle>
          <a:p>
            <a:r>
              <a:rPr sz="2532" dirty="0">
                <a:solidFill>
                  <a:schemeClr val="tx1">
                    <a:lumMod val="95000"/>
                    <a:lumOff val="5000"/>
                  </a:schemeClr>
                </a:solidFill>
              </a:rPr>
              <a:t>Oh wait!! that already happened</a:t>
            </a:r>
          </a:p>
        </p:txBody>
      </p:sp>
      <p:pic>
        <p:nvPicPr>
          <p:cNvPr id="6" name="Picture 4">
            <a:extLst>
              <a:ext uri="{FF2B5EF4-FFF2-40B4-BE49-F238E27FC236}">
                <a16:creationId xmlns:a16="http://schemas.microsoft.com/office/drawing/2014/main" id="{BAFE9C62-131D-5362-3B67-6A6221259689}"/>
              </a:ext>
            </a:extLst>
          </p:cNvPr>
          <p:cNvPicPr>
            <a:picLocks noChangeAspect="1"/>
          </p:cNvPicPr>
          <p:nvPr/>
        </p:nvPicPr>
        <p:blipFill>
          <a:blip r:embed="rId3"/>
          <a:srcRect/>
          <a:stretch>
            <a:fillRect/>
          </a:stretch>
        </p:blipFill>
        <p:spPr>
          <a:xfrm>
            <a:off x="0" y="9327301"/>
            <a:ext cx="3987669" cy="959699"/>
          </a:xfrm>
          <a:prstGeom prst="rect">
            <a:avLst/>
          </a:prstGeom>
        </p:spPr>
      </p:pic>
      <p:pic>
        <p:nvPicPr>
          <p:cNvPr id="2" name="Picture 1">
            <a:extLst>
              <a:ext uri="{FF2B5EF4-FFF2-40B4-BE49-F238E27FC236}">
                <a16:creationId xmlns:a16="http://schemas.microsoft.com/office/drawing/2014/main" id="{E28F6D35-E861-DFC2-EB08-BDC611D76EAA}"/>
              </a:ext>
            </a:extLst>
          </p:cNvPr>
          <p:cNvPicPr>
            <a:picLocks noChangeAspect="1"/>
          </p:cNvPicPr>
          <p:nvPr/>
        </p:nvPicPr>
        <p:blipFill>
          <a:blip r:embed="rId4"/>
          <a:stretch>
            <a:fillRect/>
          </a:stretch>
        </p:blipFill>
        <p:spPr>
          <a:xfrm>
            <a:off x="4946650" y="2690355"/>
            <a:ext cx="8394700" cy="7524634"/>
          </a:xfrm>
          <a:prstGeom prst="rect">
            <a:avLst/>
          </a:prstGeom>
        </p:spPr>
      </p:pic>
      <p:pic>
        <p:nvPicPr>
          <p:cNvPr id="4" name="Picture 3">
            <a:extLst>
              <a:ext uri="{FF2B5EF4-FFF2-40B4-BE49-F238E27FC236}">
                <a16:creationId xmlns:a16="http://schemas.microsoft.com/office/drawing/2014/main" id="{D130B54A-AB6D-999B-3AB9-FF9798E36DC8}"/>
              </a:ext>
            </a:extLst>
          </p:cNvPr>
          <p:cNvPicPr>
            <a:picLocks noChangeAspect="1"/>
          </p:cNvPicPr>
          <p:nvPr/>
        </p:nvPicPr>
        <p:blipFill>
          <a:blip r:embed="rId5"/>
          <a:stretch>
            <a:fillRect/>
          </a:stretch>
        </p:blipFill>
        <p:spPr>
          <a:xfrm>
            <a:off x="135204" y="5143500"/>
            <a:ext cx="4415933" cy="2241775"/>
          </a:xfrm>
          <a:prstGeom prst="rect">
            <a:avLst/>
          </a:prstGeom>
        </p:spPr>
      </p:pic>
      <p:cxnSp>
        <p:nvCxnSpPr>
          <p:cNvPr id="9" name="Straight Connector 8">
            <a:extLst>
              <a:ext uri="{FF2B5EF4-FFF2-40B4-BE49-F238E27FC236}">
                <a16:creationId xmlns:a16="http://schemas.microsoft.com/office/drawing/2014/main" id="{8512B612-9201-EA59-7959-B7455D657601}"/>
              </a:ext>
            </a:extLst>
          </p:cNvPr>
          <p:cNvCxnSpPr/>
          <p:nvPr/>
        </p:nvCxnSpPr>
        <p:spPr>
          <a:xfrm>
            <a:off x="4551137" y="5143500"/>
            <a:ext cx="3145063" cy="533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185A572-691C-36A7-5B95-F6BCB7E8E22C}"/>
              </a:ext>
            </a:extLst>
          </p:cNvPr>
          <p:cNvCxnSpPr/>
          <p:nvPr/>
        </p:nvCxnSpPr>
        <p:spPr>
          <a:xfrm flipV="1">
            <a:off x="4551137" y="5676900"/>
            <a:ext cx="3145063" cy="1752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B4A06F0-C02D-674B-E81E-004609D43A04}"/>
              </a:ext>
            </a:extLst>
          </p:cNvPr>
          <p:cNvCxnSpPr/>
          <p:nvPr/>
        </p:nvCxnSpPr>
        <p:spPr>
          <a:xfrm flipH="1">
            <a:off x="4551137" y="5676900"/>
            <a:ext cx="314506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B409798-F62E-A253-82D1-1285F82F8E75}"/>
              </a:ext>
            </a:extLst>
          </p:cNvPr>
          <p:cNvCxnSpPr/>
          <p:nvPr/>
        </p:nvCxnSpPr>
        <p:spPr>
          <a:xfrm flipH="1">
            <a:off x="4551137" y="5676900"/>
            <a:ext cx="3145063" cy="99060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A53CEAC3-726F-4CB5-C43C-AE7E7DAA2F1A}"/>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5321EE67-3128-8A93-14F9-743E3B362557}"/>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
        <p:nvSpPr>
          <p:cNvPr id="362" name="“How removing 11 lines of code nearly broke the internet”"/>
          <p:cNvSpPr txBox="1">
            <a:spLocks noGrp="1"/>
          </p:cNvSpPr>
          <p:nvPr>
            <p:ph type="title"/>
          </p:nvPr>
        </p:nvSpPr>
        <p:spPr>
          <a:xfrm>
            <a:off x="2714623" y="3939135"/>
            <a:ext cx="12858750" cy="2408730"/>
          </a:xfrm>
          <a:prstGeom prst="rect">
            <a:avLst/>
          </a:prstGeom>
        </p:spPr>
        <p:txBody>
          <a:bodyPr/>
          <a:lstStyle>
            <a:lvl1pPr algn="ctr" defTabSz="473201">
              <a:spcBef>
                <a:spcPts val="1800"/>
              </a:spcBef>
              <a:defRPr sz="4860" b="1">
                <a:solidFill>
                  <a:srgbClr val="A6AAA9"/>
                </a:solidFill>
                <a:latin typeface="Arvo"/>
                <a:ea typeface="Arvo"/>
                <a:cs typeface="Arvo"/>
                <a:sym typeface="Arvo"/>
              </a:defRPr>
            </a:lvl1pPr>
          </a:lstStyle>
          <a:p>
            <a:r>
              <a:rPr sz="6600" dirty="0">
                <a:solidFill>
                  <a:schemeClr val="tx1"/>
                </a:solidFill>
              </a:rPr>
              <a:t>“How removing 11 lines of code nearly broke the internet”</a:t>
            </a:r>
          </a:p>
        </p:txBody>
      </p:sp>
      <p:sp>
        <p:nvSpPr>
          <p:cNvPr id="363" name="Shape 316"/>
          <p:cNvSpPr txBox="1">
            <a:spLocks noGrp="1"/>
          </p:cNvSpPr>
          <p:nvPr>
            <p:ph type="body" sz="quarter" idx="1"/>
          </p:nvPr>
        </p:nvSpPr>
        <p:spPr>
          <a:xfrm>
            <a:off x="1933383" y="357935"/>
            <a:ext cx="14421230" cy="1218258"/>
          </a:xfrm>
          <a:prstGeom prst="rect">
            <a:avLst/>
          </a:prstGeom>
        </p:spPr>
        <p:txBody>
          <a:bodyPr/>
          <a:lstStyle>
            <a:lvl1pPr algn="ctr">
              <a:lnSpc>
                <a:spcPct val="100000"/>
              </a:lnSpc>
              <a:spcBef>
                <a:spcPts val="2400"/>
              </a:spcBef>
              <a:defRPr sz="6300" cap="none">
                <a:latin typeface="Muli"/>
                <a:ea typeface="Muli"/>
                <a:cs typeface="Muli"/>
                <a:sym typeface="Muli"/>
              </a:defRPr>
            </a:lvl1pPr>
          </a:lstStyle>
          <a:p>
            <a:pPr marL="228600" indent="0">
              <a:buNone/>
            </a:pPr>
            <a:r>
              <a:rPr sz="8800" dirty="0">
                <a:solidFill>
                  <a:schemeClr val="bg1"/>
                </a:solidFill>
              </a:rPr>
              <a:t>We all heard about this one</a:t>
            </a:r>
          </a:p>
        </p:txBody>
      </p:sp>
      <p:pic>
        <p:nvPicPr>
          <p:cNvPr id="4" name="Picture 4">
            <a:extLst>
              <a:ext uri="{FF2B5EF4-FFF2-40B4-BE49-F238E27FC236}">
                <a16:creationId xmlns:a16="http://schemas.microsoft.com/office/drawing/2014/main" id="{307D1ADD-1EA4-C90F-79F7-A679A61529B0}"/>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ontent Placeholder 1"/>
          <p:cNvSpPr txBox="1">
            <a:spLocks noGrp="1"/>
          </p:cNvSpPr>
          <p:nvPr>
            <p:ph type="body" sz="quarter" idx="1"/>
          </p:nvPr>
        </p:nvSpPr>
        <p:spPr>
          <a:xfrm>
            <a:off x="623400" y="3327451"/>
            <a:ext cx="17041200" cy="5217150"/>
          </a:xfrm>
          <a:prstGeom prst="rect">
            <a:avLst/>
          </a:prstGeom>
        </p:spPr>
        <p:txBody>
          <a:bodyPr>
            <a:normAutofit/>
          </a:bodyPr>
          <a:lstStyle>
            <a:lvl1pPr algn="ctr" defTabSz="461518">
              <a:spcBef>
                <a:spcPts val="1800"/>
              </a:spcBef>
              <a:defRPr sz="4266">
                <a:solidFill>
                  <a:srgbClr val="FFFFFF"/>
                </a:solidFill>
              </a:defRPr>
            </a:lvl1pPr>
          </a:lstStyle>
          <a:p>
            <a:pPr marL="228600" indent="0">
              <a:buNone/>
            </a:pPr>
            <a:r>
              <a:rPr dirty="0">
                <a:solidFill>
                  <a:schemeClr val="tx1">
                    <a:lumMod val="95000"/>
                    <a:lumOff val="5000"/>
                  </a:schemeClr>
                </a:solidFill>
              </a:rPr>
              <a:t>There’s a big difference between good, community-supported open source software and random code found on the internet.</a:t>
            </a:r>
          </a:p>
        </p:txBody>
      </p:sp>
      <p:pic>
        <p:nvPicPr>
          <p:cNvPr id="3" name="Picture 4">
            <a:extLst>
              <a:ext uri="{FF2B5EF4-FFF2-40B4-BE49-F238E27FC236}">
                <a16:creationId xmlns:a16="http://schemas.microsoft.com/office/drawing/2014/main" id="{1846BCC1-3BAE-F229-CFD6-0893F233F6C4}"/>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4" name="Group 3">
            <a:extLst>
              <a:ext uri="{FF2B5EF4-FFF2-40B4-BE49-F238E27FC236}">
                <a16:creationId xmlns:a16="http://schemas.microsoft.com/office/drawing/2014/main" id="{6A7A71B1-91C9-DAE7-1284-FF641F9F26ED}"/>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71862DA7-ABA1-AC09-B9E0-DA02F3C4A490}"/>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3">
            <a:extLst>
              <a:ext uri="{FF2B5EF4-FFF2-40B4-BE49-F238E27FC236}">
                <a16:creationId xmlns:a16="http://schemas.microsoft.com/office/drawing/2014/main" id="{14631F41-ABB9-442B-37A5-CF16B0F06B00}"/>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16C21507-9ADC-0437-2152-37BBD6346439}"/>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367" name="event-stream incident"/>
          <p:cNvSpPr txBox="1">
            <a:spLocks noGrp="1"/>
          </p:cNvSpPr>
          <p:nvPr>
            <p:ph type="title"/>
          </p:nvPr>
        </p:nvSpPr>
        <p:spPr>
          <a:xfrm>
            <a:off x="2679456" y="133090"/>
            <a:ext cx="12858750" cy="2408730"/>
          </a:xfrm>
          <a:prstGeom prst="rect">
            <a:avLst/>
          </a:prstGeom>
        </p:spPr>
        <p:txBody>
          <a:bodyPr/>
          <a:lstStyle>
            <a:lvl1pPr algn="ctr">
              <a:spcBef>
                <a:spcPts val="2300"/>
              </a:spcBef>
              <a:defRPr sz="6000" b="1">
                <a:solidFill>
                  <a:srgbClr val="A6AAA9"/>
                </a:solidFill>
                <a:latin typeface="Arvo"/>
                <a:ea typeface="Arvo"/>
                <a:cs typeface="Arvo"/>
                <a:sym typeface="Arvo"/>
              </a:defRPr>
            </a:lvl1pPr>
          </a:lstStyle>
          <a:p>
            <a:r>
              <a:rPr sz="8800" dirty="0">
                <a:solidFill>
                  <a:schemeClr val="bg1"/>
                </a:solidFill>
              </a:rPr>
              <a:t>event-stream incident</a:t>
            </a:r>
          </a:p>
        </p:txBody>
      </p:sp>
      <p:sp>
        <p:nvSpPr>
          <p:cNvPr id="368" name="Shape 316"/>
          <p:cNvSpPr txBox="1">
            <a:spLocks noGrp="1"/>
          </p:cNvSpPr>
          <p:nvPr>
            <p:ph type="body" sz="half" idx="1"/>
          </p:nvPr>
        </p:nvSpPr>
        <p:spPr>
          <a:xfrm>
            <a:off x="2163391" y="2541820"/>
            <a:ext cx="13890880" cy="5861658"/>
          </a:xfrm>
          <a:prstGeom prst="rect">
            <a:avLst/>
          </a:prstGeom>
        </p:spPr>
        <p:txBody>
          <a:bodyPr/>
          <a:lstStyle>
            <a:lvl1pPr algn="ctr" defTabSz="479044">
              <a:lnSpc>
                <a:spcPct val="100000"/>
              </a:lnSpc>
              <a:spcBef>
                <a:spcPts val="1900"/>
              </a:spcBef>
              <a:defRPr sz="5166" cap="none">
                <a:latin typeface="Muli"/>
                <a:ea typeface="Muli"/>
                <a:cs typeface="Muli"/>
                <a:sym typeface="Muli"/>
              </a:defRPr>
            </a:lvl1pPr>
          </a:lstStyle>
          <a:p>
            <a:pPr marL="228600" indent="0">
              <a:buNone/>
            </a:pPr>
            <a:r>
              <a:rPr lang="en-US" sz="5600" dirty="0"/>
              <a:t>This attack started out as a social engineering attack. The attacker, posing as a maintainer, took over </a:t>
            </a:r>
            <a:r>
              <a:rPr lang="en-US" sz="5600" dirty="0" err="1"/>
              <a:t>maintainership</a:t>
            </a:r>
            <a:r>
              <a:rPr lang="en-US" sz="5600" dirty="0"/>
              <a:t> of the event-stream module.</a:t>
            </a:r>
          </a:p>
          <a:p>
            <a:pPr marL="228600" indent="0">
              <a:buNone/>
            </a:pPr>
            <a:endParaRPr lang="en-US" sz="5600" dirty="0"/>
          </a:p>
          <a:p>
            <a:pPr marL="228600" indent="0">
              <a:buNone/>
            </a:pPr>
            <a:endParaRPr sz="5600" dirty="0"/>
          </a:p>
        </p:txBody>
      </p:sp>
      <p:sp>
        <p:nvSpPr>
          <p:cNvPr id="369" name="https://blog.npmjs.org/post/180565383195/details-about-the-event-stream-incident"/>
          <p:cNvSpPr txBox="1"/>
          <p:nvPr/>
        </p:nvSpPr>
        <p:spPr>
          <a:xfrm>
            <a:off x="4405925" y="6937711"/>
            <a:ext cx="9525652" cy="5684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defTabSz="457200">
              <a:lnSpc>
                <a:spcPts val="3900"/>
              </a:lnSpc>
              <a:spcBef>
                <a:spcPts val="0"/>
              </a:spcBef>
              <a:defRPr sz="2100" u="sng">
                <a:solidFill>
                  <a:schemeClr val="accent1"/>
                </a:solidFill>
                <a:latin typeface="Times"/>
                <a:ea typeface="Times"/>
                <a:cs typeface="Times"/>
                <a:sym typeface="Times"/>
                <a:hlinkClick r:id="rId3"/>
              </a:defRPr>
            </a:lvl1pPr>
          </a:lstStyle>
          <a:p>
            <a:pPr>
              <a:defRPr>
                <a:solidFill>
                  <a:srgbClr val="0000EE"/>
                </a:solidFill>
              </a:defRPr>
            </a:pPr>
            <a:r>
              <a:rPr sz="2214" dirty="0">
                <a:solidFill>
                  <a:schemeClr val="tx1"/>
                </a:solidFill>
                <a:hlinkClick r:id="rId3">
                  <a:extLst>
                    <a:ext uri="{A12FA001-AC4F-418D-AE19-62706E023703}">
                      <ahyp:hlinkClr xmlns:ahyp="http://schemas.microsoft.com/office/drawing/2018/hyperlinkcolor" val="tx"/>
                    </a:ext>
                  </a:extLst>
                </a:hlinkClick>
              </a:rPr>
              <a:t>https://blog.npmjs.org/post/180565383195/details-about-the-event-stream-incident</a:t>
            </a:r>
          </a:p>
        </p:txBody>
      </p:sp>
      <p:pic>
        <p:nvPicPr>
          <p:cNvPr id="5" name="Picture 4">
            <a:extLst>
              <a:ext uri="{FF2B5EF4-FFF2-40B4-BE49-F238E27FC236}">
                <a16:creationId xmlns:a16="http://schemas.microsoft.com/office/drawing/2014/main" id="{70D724D4-42F6-4BDE-6DA7-EBDF95C00319}"/>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3">
            <a:extLst>
              <a:ext uri="{FF2B5EF4-FFF2-40B4-BE49-F238E27FC236}">
                <a16:creationId xmlns:a16="http://schemas.microsoft.com/office/drawing/2014/main" id="{CC77683C-9BC6-7573-F821-B76F18D67FFE}"/>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459F687E-F4AA-30C9-8934-16983B187551}"/>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367" name="event-stream incident"/>
          <p:cNvSpPr txBox="1">
            <a:spLocks noGrp="1"/>
          </p:cNvSpPr>
          <p:nvPr>
            <p:ph type="title"/>
          </p:nvPr>
        </p:nvSpPr>
        <p:spPr>
          <a:xfrm>
            <a:off x="1993834" y="3939135"/>
            <a:ext cx="12858750" cy="2408730"/>
          </a:xfrm>
          <a:prstGeom prst="rect">
            <a:avLst/>
          </a:prstGeom>
        </p:spPr>
        <p:txBody>
          <a:bodyPr/>
          <a:lstStyle>
            <a:lvl1pPr algn="ctr">
              <a:spcBef>
                <a:spcPts val="2300"/>
              </a:spcBef>
              <a:defRPr sz="6000" b="1">
                <a:solidFill>
                  <a:srgbClr val="A6AAA9"/>
                </a:solidFill>
                <a:latin typeface="Arvo"/>
                <a:ea typeface="Arvo"/>
                <a:cs typeface="Arvo"/>
                <a:sym typeface="Arvo"/>
              </a:defRPr>
            </a:lvl1pPr>
          </a:lstStyle>
          <a:p>
            <a:r>
              <a:rPr lang="en-US" dirty="0">
                <a:solidFill>
                  <a:schemeClr val="tx1"/>
                </a:solidFill>
              </a:rPr>
              <a:t> is-promise</a:t>
            </a:r>
            <a:endParaRPr dirty="0">
              <a:solidFill>
                <a:schemeClr val="tx1"/>
              </a:solidFill>
            </a:endParaRPr>
          </a:p>
        </p:txBody>
      </p:sp>
      <p:sp>
        <p:nvSpPr>
          <p:cNvPr id="368" name="Shape 316"/>
          <p:cNvSpPr txBox="1">
            <a:spLocks noGrp="1"/>
          </p:cNvSpPr>
          <p:nvPr>
            <p:ph type="body" sz="half" idx="1"/>
          </p:nvPr>
        </p:nvSpPr>
        <p:spPr>
          <a:xfrm>
            <a:off x="2714624" y="466085"/>
            <a:ext cx="12858752" cy="1631077"/>
          </a:xfrm>
          <a:prstGeom prst="rect">
            <a:avLst/>
          </a:prstGeom>
        </p:spPr>
        <p:txBody>
          <a:bodyPr/>
          <a:lstStyle>
            <a:lvl1pPr algn="ctr" defTabSz="479044">
              <a:lnSpc>
                <a:spcPct val="100000"/>
              </a:lnSpc>
              <a:spcBef>
                <a:spcPts val="1900"/>
              </a:spcBef>
              <a:defRPr sz="5166" cap="none">
                <a:latin typeface="Muli"/>
                <a:ea typeface="Muli"/>
                <a:cs typeface="Muli"/>
                <a:sym typeface="Muli"/>
              </a:defRPr>
            </a:lvl1pPr>
          </a:lstStyle>
          <a:p>
            <a:pPr marL="228600" indent="0">
              <a:buNone/>
            </a:pPr>
            <a:r>
              <a:rPr lang="en-US" dirty="0">
                <a:solidFill>
                  <a:schemeClr val="bg1"/>
                </a:solidFill>
              </a:rPr>
              <a:t>And Yet Another April 2020</a:t>
            </a:r>
            <a:endParaRPr dirty="0">
              <a:solidFill>
                <a:schemeClr val="bg1"/>
              </a:solidFill>
            </a:endParaRPr>
          </a:p>
        </p:txBody>
      </p:sp>
      <p:sp>
        <p:nvSpPr>
          <p:cNvPr id="369" name="https://blog.npmjs.org/post/180565383195/details-about-the-event-stream-incident"/>
          <p:cNvSpPr txBox="1"/>
          <p:nvPr/>
        </p:nvSpPr>
        <p:spPr>
          <a:xfrm>
            <a:off x="3651022" y="5488437"/>
            <a:ext cx="10957391" cy="5684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defTabSz="457200">
              <a:lnSpc>
                <a:spcPts val="3900"/>
              </a:lnSpc>
              <a:spcBef>
                <a:spcPts val="0"/>
              </a:spcBef>
              <a:defRPr sz="2100" u="sng">
                <a:solidFill>
                  <a:schemeClr val="accent1"/>
                </a:solidFill>
                <a:latin typeface="Times"/>
                <a:ea typeface="Times"/>
                <a:cs typeface="Times"/>
                <a:sym typeface="Times"/>
                <a:hlinkClick r:id="rId3"/>
              </a:defRPr>
            </a:lvl1pPr>
          </a:lstStyle>
          <a:p>
            <a:pPr>
              <a:defRPr>
                <a:solidFill>
                  <a:srgbClr val="0000EE"/>
                </a:solidFill>
              </a:defRPr>
            </a:pPr>
            <a:r>
              <a:rPr lang="en-US" sz="2214" dirty="0">
                <a:solidFill>
                  <a:schemeClr val="tx1"/>
                </a:solidFill>
                <a:hlinkClick r:id="rId4">
                  <a:extLst>
                    <a:ext uri="{A12FA001-AC4F-418D-AE19-62706E023703}">
                      <ahyp:hlinkClr xmlns:ahyp="http://schemas.microsoft.com/office/drawing/2018/hyperlinkcolor" val="tx"/>
                    </a:ext>
                  </a:extLst>
                </a:hlinkClick>
              </a:rPr>
              <a:t>https://www.zdnet.com/article/another-one-line-npm-package-breaks-the-javascript-ecosystem/</a:t>
            </a:r>
            <a:endParaRPr sz="2214" dirty="0">
              <a:solidFill>
                <a:schemeClr val="tx1"/>
              </a:solidFill>
              <a:hlinkClick r:id="rId3">
                <a:extLst>
                  <a:ext uri="{A12FA001-AC4F-418D-AE19-62706E023703}">
                    <ahyp:hlinkClr xmlns:ahyp="http://schemas.microsoft.com/office/drawing/2018/hyperlinkcolor" val="tx"/>
                  </a:ext>
                </a:extLst>
              </a:hlinkClick>
            </a:endParaRPr>
          </a:p>
        </p:txBody>
      </p:sp>
      <p:pic>
        <p:nvPicPr>
          <p:cNvPr id="5" name="Picture 4">
            <a:extLst>
              <a:ext uri="{FF2B5EF4-FFF2-40B4-BE49-F238E27FC236}">
                <a16:creationId xmlns:a16="http://schemas.microsoft.com/office/drawing/2014/main" id="{0CC9586F-FBA9-BEED-3D94-02086978F4DD}"/>
              </a:ext>
            </a:extLst>
          </p:cNvPr>
          <p:cNvPicPr>
            <a:picLocks noChangeAspect="1"/>
          </p:cNvPicPr>
          <p:nvPr/>
        </p:nvPicPr>
        <p:blipFill>
          <a:blip r:embed="rId5"/>
          <a:srcRect/>
          <a:stretch>
            <a:fillRect/>
          </a:stretch>
        </p:blipFill>
        <p:spPr>
          <a:xfrm>
            <a:off x="0" y="9327301"/>
            <a:ext cx="3987669" cy="959699"/>
          </a:xfrm>
          <a:prstGeom prst="rect">
            <a:avLst/>
          </a:prstGeom>
        </p:spPr>
      </p:pic>
    </p:spTree>
    <p:extLst>
      <p:ext uri="{BB962C8B-B14F-4D97-AF65-F5344CB8AC3E}">
        <p14:creationId xmlns:p14="http://schemas.microsoft.com/office/powerpoint/2010/main" val="2177220347"/>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3">
            <a:extLst>
              <a:ext uri="{FF2B5EF4-FFF2-40B4-BE49-F238E27FC236}">
                <a16:creationId xmlns:a16="http://schemas.microsoft.com/office/drawing/2014/main" id="{E5DD9D6F-E732-C586-3A2E-33B854D9BCD6}"/>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0B35BD05-563B-881D-E9D9-62B1A80F9ACD}"/>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
        <p:nvSpPr>
          <p:cNvPr id="367" name="event-stream incident"/>
          <p:cNvSpPr txBox="1">
            <a:spLocks noGrp="1"/>
          </p:cNvSpPr>
          <p:nvPr>
            <p:ph type="title"/>
          </p:nvPr>
        </p:nvSpPr>
        <p:spPr>
          <a:xfrm>
            <a:off x="2714626" y="4154603"/>
            <a:ext cx="12858750" cy="2408730"/>
          </a:xfrm>
          <a:prstGeom prst="rect">
            <a:avLst/>
          </a:prstGeom>
        </p:spPr>
        <p:txBody>
          <a:bodyPr/>
          <a:lstStyle>
            <a:lvl1pPr algn="ctr">
              <a:spcBef>
                <a:spcPts val="2300"/>
              </a:spcBef>
              <a:defRPr sz="6000" b="1">
                <a:solidFill>
                  <a:srgbClr val="A6AAA9"/>
                </a:solidFill>
                <a:latin typeface="Arvo"/>
                <a:ea typeface="Arvo"/>
                <a:cs typeface="Arvo"/>
                <a:sym typeface="Arvo"/>
              </a:defRPr>
            </a:lvl1pPr>
          </a:lstStyle>
          <a:p>
            <a:r>
              <a:rPr lang="en-US" dirty="0">
                <a:solidFill>
                  <a:schemeClr val="tx1"/>
                </a:solidFill>
              </a:rPr>
              <a:t> Colors and Faker</a:t>
            </a:r>
            <a:endParaRPr dirty="0">
              <a:solidFill>
                <a:schemeClr val="tx1"/>
              </a:solidFill>
            </a:endParaRPr>
          </a:p>
        </p:txBody>
      </p:sp>
      <p:sp>
        <p:nvSpPr>
          <p:cNvPr id="368" name="Shape 316"/>
          <p:cNvSpPr txBox="1">
            <a:spLocks noGrp="1"/>
          </p:cNvSpPr>
          <p:nvPr>
            <p:ph type="body" sz="half" idx="1"/>
          </p:nvPr>
        </p:nvSpPr>
        <p:spPr>
          <a:xfrm>
            <a:off x="2714624" y="367091"/>
            <a:ext cx="12858752" cy="1810568"/>
          </a:xfrm>
          <a:prstGeom prst="rect">
            <a:avLst/>
          </a:prstGeom>
        </p:spPr>
        <p:txBody>
          <a:bodyPr/>
          <a:lstStyle>
            <a:lvl1pPr algn="ctr" defTabSz="479044">
              <a:lnSpc>
                <a:spcPct val="100000"/>
              </a:lnSpc>
              <a:spcBef>
                <a:spcPts val="1900"/>
              </a:spcBef>
              <a:defRPr sz="5166" cap="none">
                <a:latin typeface="Muli"/>
                <a:ea typeface="Muli"/>
                <a:cs typeface="Muli"/>
                <a:sym typeface="Muli"/>
              </a:defRPr>
            </a:lvl1pPr>
          </a:lstStyle>
          <a:p>
            <a:pPr marL="228600" indent="0">
              <a:buNone/>
            </a:pPr>
            <a:r>
              <a:rPr lang="en-US" sz="8000" dirty="0">
                <a:solidFill>
                  <a:schemeClr val="bg1"/>
                </a:solidFill>
              </a:rPr>
              <a:t>Wait there is more!!!!</a:t>
            </a:r>
            <a:endParaRPr sz="8000" dirty="0">
              <a:solidFill>
                <a:schemeClr val="bg1"/>
              </a:solidFill>
            </a:endParaRPr>
          </a:p>
        </p:txBody>
      </p:sp>
      <p:sp>
        <p:nvSpPr>
          <p:cNvPr id="369" name="https://blog.npmjs.org/post/180565383195/details-about-the-event-stream-incident"/>
          <p:cNvSpPr txBox="1"/>
          <p:nvPr/>
        </p:nvSpPr>
        <p:spPr>
          <a:xfrm>
            <a:off x="2280137" y="6572125"/>
            <a:ext cx="13716000" cy="5684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8" tIns="53578" rIns="53578" bIns="53578" anchor="ctr">
            <a:spAutoFit/>
          </a:bodyPr>
          <a:lstStyle>
            <a:lvl1pPr defTabSz="457200">
              <a:lnSpc>
                <a:spcPts val="3900"/>
              </a:lnSpc>
              <a:spcBef>
                <a:spcPts val="0"/>
              </a:spcBef>
              <a:defRPr sz="2100" u="sng">
                <a:solidFill>
                  <a:schemeClr val="accent1"/>
                </a:solidFill>
                <a:latin typeface="Times"/>
                <a:ea typeface="Times"/>
                <a:cs typeface="Times"/>
                <a:sym typeface="Times"/>
                <a:hlinkClick r:id="rId3"/>
              </a:defRPr>
            </a:lvl1pPr>
          </a:lstStyle>
          <a:p>
            <a:pPr>
              <a:defRPr>
                <a:solidFill>
                  <a:srgbClr val="0000EE"/>
                </a:solidFill>
              </a:defRPr>
            </a:pPr>
            <a:r>
              <a:rPr lang="en-US" sz="2214" dirty="0">
                <a:solidFill>
                  <a:schemeClr val="tx1"/>
                </a:solidFill>
                <a:hlinkClick r:id="rId3">
                  <a:extLst>
                    <a:ext uri="{A12FA001-AC4F-418D-AE19-62706E023703}">
                      <ahyp:hlinkClr xmlns:ahyp="http://schemas.microsoft.com/office/drawing/2018/hyperlinkcolor" val="tx"/>
                    </a:ext>
                  </a:extLst>
                </a:hlinkClick>
              </a:rPr>
              <a:t>https://</a:t>
            </a:r>
            <a:r>
              <a:rPr lang="en-US" sz="2214" dirty="0" err="1">
                <a:solidFill>
                  <a:schemeClr val="tx1"/>
                </a:solidFill>
                <a:hlinkClick r:id="rId3">
                  <a:extLst>
                    <a:ext uri="{A12FA001-AC4F-418D-AE19-62706E023703}">
                      <ahyp:hlinkClr xmlns:ahyp="http://schemas.microsoft.com/office/drawing/2018/hyperlinkcolor" val="tx"/>
                    </a:ext>
                  </a:extLst>
                </a:hlinkClick>
              </a:rPr>
              <a:t>www.bleepingcomputer.com</a:t>
            </a:r>
            <a:r>
              <a:rPr lang="en-US" sz="2214" dirty="0">
                <a:solidFill>
                  <a:schemeClr val="tx1"/>
                </a:solidFill>
                <a:hlinkClick r:id="rId3">
                  <a:extLst>
                    <a:ext uri="{A12FA001-AC4F-418D-AE19-62706E023703}">
                      <ahyp:hlinkClr xmlns:ahyp="http://schemas.microsoft.com/office/drawing/2018/hyperlinkcolor" val="tx"/>
                    </a:ext>
                  </a:extLst>
                </a:hlinkClick>
              </a:rPr>
              <a:t>/news/security/dev-corrupts-npm-libs-colors-and-faker-breaking-thousands-of-apps/</a:t>
            </a:r>
            <a:endParaRPr sz="2214" dirty="0">
              <a:solidFill>
                <a:schemeClr val="tx1"/>
              </a:solidFill>
              <a:hlinkClick r:id="rId3">
                <a:extLst>
                  <a:ext uri="{A12FA001-AC4F-418D-AE19-62706E023703}">
                    <ahyp:hlinkClr xmlns:ahyp="http://schemas.microsoft.com/office/drawing/2018/hyperlinkcolor" val="tx"/>
                  </a:ext>
                </a:extLst>
              </a:hlinkClick>
            </a:endParaRPr>
          </a:p>
        </p:txBody>
      </p:sp>
      <p:pic>
        <p:nvPicPr>
          <p:cNvPr id="5" name="Picture 4">
            <a:extLst>
              <a:ext uri="{FF2B5EF4-FFF2-40B4-BE49-F238E27FC236}">
                <a16:creationId xmlns:a16="http://schemas.microsoft.com/office/drawing/2014/main" id="{F7D6B57E-C5D1-F3F0-F52B-62D0B1F5929B}"/>
              </a:ext>
            </a:extLst>
          </p:cNvPr>
          <p:cNvPicPr>
            <a:picLocks noChangeAspect="1"/>
          </p:cNvPicPr>
          <p:nvPr/>
        </p:nvPicPr>
        <p:blipFill>
          <a:blip r:embed="rId4"/>
          <a:srcRect/>
          <a:stretch>
            <a:fillRect/>
          </a:stretch>
        </p:blipFill>
        <p:spPr>
          <a:xfrm>
            <a:off x="0" y="9327301"/>
            <a:ext cx="3987669" cy="959699"/>
          </a:xfrm>
          <a:prstGeom prst="rect">
            <a:avLst/>
          </a:prstGeom>
        </p:spPr>
      </p:pic>
    </p:spTree>
    <p:extLst>
      <p:ext uri="{BB962C8B-B14F-4D97-AF65-F5344CB8AC3E}">
        <p14:creationId xmlns:p14="http://schemas.microsoft.com/office/powerpoint/2010/main" val="4184503309"/>
      </p:ext>
    </p:extLst>
  </p:cSld>
  <p:clrMapOvr>
    <a:masterClrMapping/>
  </p:clrMapOvr>
  <p:transition spd="slow">
    <p:dissolv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D302BF-A2C0-6662-CD4F-CC369E0E5435}"/>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8CCC1EEC-583B-6A10-6945-8310C9A75891}"/>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
        <p:nvSpPr>
          <p:cNvPr id="373" name="Title 1"/>
          <p:cNvSpPr txBox="1">
            <a:spLocks noGrp="1"/>
          </p:cNvSpPr>
          <p:nvPr>
            <p:ph type="ctrTitle"/>
          </p:nvPr>
        </p:nvSpPr>
        <p:spPr>
          <a:xfrm>
            <a:off x="2714625" y="2290464"/>
            <a:ext cx="12858750" cy="2853036"/>
          </a:xfrm>
          <a:prstGeom prst="rect">
            <a:avLst/>
          </a:prstGeom>
        </p:spPr>
        <p:txBody>
          <a:bodyPr>
            <a:normAutofit fontScale="90000"/>
          </a:bodyPr>
          <a:lstStyle/>
          <a:p>
            <a:pPr defTabSz="246438">
              <a:defRPr sz="6800">
                <a:solidFill>
                  <a:srgbClr val="C3D600">
                    <a:alpha val="90000"/>
                  </a:srgbClr>
                </a:solidFill>
              </a:defRPr>
            </a:pPr>
            <a:r>
              <a:rPr sz="9800" dirty="0">
                <a:solidFill>
                  <a:schemeClr val="bg1"/>
                </a:solidFill>
              </a:rPr>
              <a:t>Step 4:</a:t>
            </a:r>
            <a:br>
              <a:rPr lang="en-US" dirty="0">
                <a:solidFill>
                  <a:schemeClr val="tx1">
                    <a:lumMod val="95000"/>
                    <a:lumOff val="5000"/>
                  </a:schemeClr>
                </a:solidFill>
              </a:rPr>
            </a:br>
            <a:br>
              <a:rPr dirty="0">
                <a:solidFill>
                  <a:schemeClr val="tx1">
                    <a:lumMod val="95000"/>
                    <a:lumOff val="5000"/>
                  </a:schemeClr>
                </a:solidFill>
              </a:rPr>
            </a:br>
            <a:br>
              <a:rPr lang="en-US" dirty="0">
                <a:solidFill>
                  <a:schemeClr val="tx1">
                    <a:lumMod val="95000"/>
                    <a:lumOff val="5000"/>
                  </a:schemeClr>
                </a:solidFill>
              </a:rPr>
            </a:br>
            <a:r>
              <a:rPr sz="8000" dirty="0">
                <a:solidFill>
                  <a:schemeClr val="tx1">
                    <a:lumMod val="95000"/>
                    <a:lumOff val="5000"/>
                  </a:schemeClr>
                </a:solidFill>
              </a:rPr>
              <a:t>Check how they handle vulnerabilities</a:t>
            </a:r>
            <a:r>
              <a:rPr lang="en-US" sz="8000" dirty="0">
                <a:solidFill>
                  <a:schemeClr val="tx1">
                    <a:lumMod val="95000"/>
                    <a:lumOff val="5000"/>
                  </a:schemeClr>
                </a:solidFill>
              </a:rPr>
              <a:t> &amp;</a:t>
            </a:r>
            <a:br>
              <a:rPr sz="8000" dirty="0">
                <a:solidFill>
                  <a:schemeClr val="tx1">
                    <a:lumMod val="95000"/>
                    <a:lumOff val="5000"/>
                  </a:schemeClr>
                </a:solidFill>
              </a:rPr>
            </a:br>
            <a:r>
              <a:rPr sz="8000" dirty="0">
                <a:solidFill>
                  <a:schemeClr val="tx1">
                    <a:lumMod val="95000"/>
                    <a:lumOff val="5000"/>
                  </a:schemeClr>
                </a:solidFill>
              </a:rPr>
              <a:t>security issues</a:t>
            </a:r>
          </a:p>
        </p:txBody>
      </p:sp>
      <p:pic>
        <p:nvPicPr>
          <p:cNvPr id="3" name="Picture 4">
            <a:extLst>
              <a:ext uri="{FF2B5EF4-FFF2-40B4-BE49-F238E27FC236}">
                <a16:creationId xmlns:a16="http://schemas.microsoft.com/office/drawing/2014/main" id="{020E9C8E-2E57-7BF3-93D3-8064785981FB}"/>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F47439BC-E620-51A3-FC8F-21F63673456F}"/>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3B7E5BB4-AF10-6AC6-A72F-957F3C441C9A}"/>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375" name="Shape 190"/>
          <p:cNvSpPr txBox="1">
            <a:spLocks noGrp="1"/>
          </p:cNvSpPr>
          <p:nvPr>
            <p:ph type="title"/>
          </p:nvPr>
        </p:nvSpPr>
        <p:spPr>
          <a:xfrm>
            <a:off x="623400" y="499870"/>
            <a:ext cx="17041200" cy="1145400"/>
          </a:xfrm>
          <a:prstGeom prst="rect">
            <a:avLst/>
          </a:prstGeom>
        </p:spPr>
        <p:txBody>
          <a:bodyPr spcFirstLastPara="1" vert="horz" wrap="square" lIns="137136" tIns="137136" rIns="137136" bIns="137136" rtlCol="0" anchor="t" anchorCtr="0">
            <a:noAutofit/>
          </a:bodyPr>
          <a:lstStyle/>
          <a:p>
            <a:pPr defTabSz="345014">
              <a:defRPr sz="9520">
                <a:solidFill>
                  <a:srgbClr val="A6AAA9"/>
                </a:solidFill>
              </a:defRPr>
            </a:pPr>
            <a:r>
              <a:rPr sz="7200" dirty="0">
                <a:solidFill>
                  <a:schemeClr val="bg1"/>
                </a:solidFill>
              </a:rPr>
              <a:t>Key Questions about Securit</a:t>
            </a:r>
            <a:r>
              <a:rPr lang="en-US" sz="7200" dirty="0">
                <a:solidFill>
                  <a:schemeClr val="bg1"/>
                </a:solidFill>
              </a:rPr>
              <a:t>y Iss</a:t>
            </a:r>
            <a:r>
              <a:rPr sz="7200" dirty="0">
                <a:solidFill>
                  <a:schemeClr val="bg1"/>
                </a:solidFill>
              </a:rPr>
              <a:t>ues</a:t>
            </a:r>
          </a:p>
        </p:txBody>
      </p:sp>
      <p:sp>
        <p:nvSpPr>
          <p:cNvPr id="376" name="Shape 191"/>
          <p:cNvSpPr txBox="1">
            <a:spLocks noGrp="1"/>
          </p:cNvSpPr>
          <p:nvPr>
            <p:ph type="body" idx="1"/>
          </p:nvPr>
        </p:nvSpPr>
        <p:spPr>
          <a:xfrm>
            <a:off x="1942528" y="2840714"/>
            <a:ext cx="14402944" cy="5317520"/>
          </a:xfrm>
          <a:prstGeom prst="rect">
            <a:avLst/>
          </a:prstGeom>
        </p:spPr>
        <p:txBody>
          <a:bodyPr spcFirstLastPara="1" vert="horz" wrap="square" lIns="137136" tIns="137136" rIns="137136" bIns="137136" rtlCol="0" anchor="t" anchorCtr="0">
            <a:noAutofit/>
          </a:bodyPr>
          <a:lstStyle/>
          <a:p>
            <a:pPr marL="888308" defTabSz="517520">
              <a:spcBef>
                <a:spcPts val="2004"/>
              </a:spcBef>
              <a:buSzPct val="100000"/>
              <a:defRPr sz="4535"/>
            </a:pPr>
            <a:r>
              <a:rPr sz="4800" dirty="0">
                <a:solidFill>
                  <a:schemeClr val="tx1"/>
                </a:solidFill>
              </a:rPr>
              <a:t>Is there a clear way to report security vulnerabilities?</a:t>
            </a:r>
          </a:p>
          <a:p>
            <a:pPr marL="888308" defTabSz="517520">
              <a:spcBef>
                <a:spcPts val="2004"/>
              </a:spcBef>
              <a:buSzPct val="100000"/>
              <a:defRPr sz="4535"/>
            </a:pPr>
            <a:r>
              <a:rPr sz="4800" dirty="0">
                <a:solidFill>
                  <a:schemeClr val="tx1"/>
                </a:solidFill>
              </a:rPr>
              <a:t>Is there evidence that vulnerabilities are fixed in a timely manner?</a:t>
            </a:r>
          </a:p>
          <a:p>
            <a:pPr marL="888308" defTabSz="517520">
              <a:spcBef>
                <a:spcPts val="2004"/>
              </a:spcBef>
              <a:buSzPct val="100000"/>
              <a:defRPr sz="4535"/>
            </a:pPr>
            <a:r>
              <a:rPr sz="4800" dirty="0">
                <a:solidFill>
                  <a:schemeClr val="tx1"/>
                </a:solidFill>
              </a:rPr>
              <a:t>Is there any explanation of what happens when a security issue is reported?</a:t>
            </a:r>
          </a:p>
        </p:txBody>
      </p:sp>
      <p:pic>
        <p:nvPicPr>
          <p:cNvPr id="4" name="Picture 4">
            <a:extLst>
              <a:ext uri="{FF2B5EF4-FFF2-40B4-BE49-F238E27FC236}">
                <a16:creationId xmlns:a16="http://schemas.microsoft.com/office/drawing/2014/main" id="{9F079263-B48A-550A-5A4E-B00D6E5E0508}"/>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3">
            <a:extLst>
              <a:ext uri="{FF2B5EF4-FFF2-40B4-BE49-F238E27FC236}">
                <a16:creationId xmlns:a16="http://schemas.microsoft.com/office/drawing/2014/main" id="{DD0D28C8-BEAF-6B1E-C55E-098BCB41D4F7}"/>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B2D06E53-2172-328B-CF8D-F6B2AB6483D4}"/>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397" name="Shape 331"/>
          <p:cNvSpPr txBox="1">
            <a:spLocks noGrp="1"/>
          </p:cNvSpPr>
          <p:nvPr>
            <p:ph type="sldNum" sz="quarter" idx="4294967295"/>
          </p:nvPr>
        </p:nvSpPr>
        <p:spPr>
          <a:xfrm>
            <a:off x="15147325" y="455414"/>
            <a:ext cx="429150" cy="4822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45</a:t>
            </a:fld>
            <a:endParaRPr/>
          </a:p>
        </p:txBody>
      </p:sp>
      <p:sp>
        <p:nvSpPr>
          <p:cNvPr id="398" name="Shape 332"/>
          <p:cNvSpPr txBox="1"/>
          <p:nvPr/>
        </p:nvSpPr>
        <p:spPr>
          <a:xfrm>
            <a:off x="3418956" y="518346"/>
            <a:ext cx="11450088" cy="15080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7136" tIns="137136" rIns="137136" bIns="137136" anchor="ctr">
            <a:spAutoFit/>
          </a:bodyPr>
          <a:lstStyle>
            <a:lvl1pPr algn="ctr">
              <a:defRPr sz="4800" b="1">
                <a:solidFill>
                  <a:srgbClr val="FFFFFF"/>
                </a:solidFill>
                <a:latin typeface="Helvetica"/>
                <a:ea typeface="Helvetica"/>
                <a:cs typeface="Helvetica"/>
                <a:sym typeface="Helvetica"/>
              </a:defRPr>
            </a:lvl1pPr>
          </a:lstStyle>
          <a:p>
            <a:r>
              <a:rPr lang="en-US" sz="8000" dirty="0"/>
              <a:t>Why is this important?</a:t>
            </a:r>
            <a:endParaRPr sz="8000" dirty="0"/>
          </a:p>
        </p:txBody>
      </p:sp>
      <p:pic>
        <p:nvPicPr>
          <p:cNvPr id="4" name="Picture 4">
            <a:extLst>
              <a:ext uri="{FF2B5EF4-FFF2-40B4-BE49-F238E27FC236}">
                <a16:creationId xmlns:a16="http://schemas.microsoft.com/office/drawing/2014/main" id="{3619617D-A8FA-EF2A-EA0A-2E05F64D3DF0}"/>
              </a:ext>
            </a:extLst>
          </p:cNvPr>
          <p:cNvPicPr>
            <a:picLocks noChangeAspect="1"/>
          </p:cNvPicPr>
          <p:nvPr/>
        </p:nvPicPr>
        <p:blipFill>
          <a:blip r:embed="rId3"/>
          <a:srcRect/>
          <a:stretch>
            <a:fillRect/>
          </a:stretch>
        </p:blipFill>
        <p:spPr>
          <a:xfrm>
            <a:off x="0" y="9327301"/>
            <a:ext cx="3987669" cy="959699"/>
          </a:xfrm>
          <a:prstGeom prst="rect">
            <a:avLst/>
          </a:prstGeom>
        </p:spPr>
      </p:pic>
      <p:sp>
        <p:nvSpPr>
          <p:cNvPr id="3" name="TextBox 2">
            <a:extLst>
              <a:ext uri="{FF2B5EF4-FFF2-40B4-BE49-F238E27FC236}">
                <a16:creationId xmlns:a16="http://schemas.microsoft.com/office/drawing/2014/main" id="{977EC0CD-B593-8F62-2962-195B29C7BEEB}"/>
              </a:ext>
            </a:extLst>
          </p:cNvPr>
          <p:cNvSpPr txBox="1"/>
          <p:nvPr/>
        </p:nvSpPr>
        <p:spPr>
          <a:xfrm>
            <a:off x="8191500" y="4358670"/>
            <a:ext cx="1905000" cy="1569660"/>
          </a:xfrm>
          <a:prstGeom prst="rect">
            <a:avLst/>
          </a:prstGeom>
          <a:noFill/>
        </p:spPr>
        <p:txBody>
          <a:bodyPr wrap="square" rtlCol="0">
            <a:spAutoFit/>
          </a:bodyPr>
          <a:lstStyle/>
          <a:p>
            <a:r>
              <a:rPr lang="en-US" sz="9600" dirty="0"/>
              <a:t>???</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Shape 331"/>
          <p:cNvSpPr txBox="1">
            <a:spLocks noGrp="1"/>
          </p:cNvSpPr>
          <p:nvPr>
            <p:ph type="sldNum" sz="quarter" idx="4294967295"/>
          </p:nvPr>
        </p:nvSpPr>
        <p:spPr>
          <a:xfrm>
            <a:off x="15147325" y="455414"/>
            <a:ext cx="429150" cy="4822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46</a:t>
            </a:fld>
            <a:endParaRPr/>
          </a:p>
        </p:txBody>
      </p:sp>
      <p:sp>
        <p:nvSpPr>
          <p:cNvPr id="398" name="Shape 332"/>
          <p:cNvSpPr txBox="1"/>
          <p:nvPr/>
        </p:nvSpPr>
        <p:spPr>
          <a:xfrm>
            <a:off x="4505399" y="2933700"/>
            <a:ext cx="9277202" cy="52013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37136" tIns="137136" rIns="137136" bIns="137136" anchor="ctr">
            <a:spAutoFit/>
          </a:bodyPr>
          <a:lstStyle>
            <a:lvl1pPr algn="ctr">
              <a:defRPr sz="4800" b="1">
                <a:solidFill>
                  <a:srgbClr val="FFFFFF"/>
                </a:solidFill>
                <a:latin typeface="Helvetica"/>
                <a:ea typeface="Helvetica"/>
                <a:cs typeface="Helvetica"/>
                <a:sym typeface="Helvetica"/>
              </a:defRPr>
            </a:lvl1pPr>
          </a:lstStyle>
          <a:p>
            <a:r>
              <a:rPr sz="8000" dirty="0">
                <a:solidFill>
                  <a:schemeClr val="tx1"/>
                </a:solidFill>
              </a:rPr>
              <a:t>No known vulnerabilities does not equal security</a:t>
            </a:r>
          </a:p>
        </p:txBody>
      </p:sp>
      <p:pic>
        <p:nvPicPr>
          <p:cNvPr id="4" name="Picture 4">
            <a:extLst>
              <a:ext uri="{FF2B5EF4-FFF2-40B4-BE49-F238E27FC236}">
                <a16:creationId xmlns:a16="http://schemas.microsoft.com/office/drawing/2014/main" id="{CDA6D440-3F81-00AA-2A62-70CC3A09653A}"/>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5" name="Group 3">
            <a:extLst>
              <a:ext uri="{FF2B5EF4-FFF2-40B4-BE49-F238E27FC236}">
                <a16:creationId xmlns:a16="http://schemas.microsoft.com/office/drawing/2014/main" id="{01B7F11D-3466-A8A3-E60E-C82B49E2E967}"/>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A32FEDDB-E8AE-7DBF-9318-333AAD9A3E32}"/>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Tree>
    <p:extLst>
      <p:ext uri="{BB962C8B-B14F-4D97-AF65-F5344CB8AC3E}">
        <p14:creationId xmlns:p14="http://schemas.microsoft.com/office/powerpoint/2010/main" val="2635345564"/>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3">
            <a:extLst>
              <a:ext uri="{FF2B5EF4-FFF2-40B4-BE49-F238E27FC236}">
                <a16:creationId xmlns:a16="http://schemas.microsoft.com/office/drawing/2014/main" id="{89C7D2CC-2120-1810-F303-216E82C0AA64}"/>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0B1AD598-C113-9F59-270D-8B667AD96288}"/>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
        <p:nvSpPr>
          <p:cNvPr id="380" name="Shape 198"/>
          <p:cNvSpPr txBox="1">
            <a:spLocks noGrp="1"/>
          </p:cNvSpPr>
          <p:nvPr>
            <p:ph type="title"/>
          </p:nvPr>
        </p:nvSpPr>
        <p:spPr>
          <a:xfrm>
            <a:off x="2714623" y="557825"/>
            <a:ext cx="12858750" cy="1429100"/>
          </a:xfrm>
          <a:prstGeom prst="rect">
            <a:avLst/>
          </a:prstGeom>
        </p:spPr>
        <p:txBody>
          <a:bodyPr spcFirstLastPara="1" vert="horz" wrap="square" lIns="137136" tIns="137136" rIns="137136" bIns="137136" rtlCol="0" anchor="t" anchorCtr="0">
            <a:noAutofit/>
          </a:bodyPr>
          <a:lstStyle>
            <a:lvl1pPr defTabSz="297941">
              <a:defRPr sz="8670">
                <a:solidFill>
                  <a:srgbClr val="A6AAA9"/>
                </a:solidFill>
              </a:defRPr>
            </a:lvl1pPr>
          </a:lstStyle>
          <a:p>
            <a:pPr algn="ctr"/>
            <a:r>
              <a:rPr sz="8800" dirty="0">
                <a:solidFill>
                  <a:schemeClr val="bg1"/>
                </a:solidFill>
              </a:rPr>
              <a:t>Great Example:</a:t>
            </a:r>
          </a:p>
        </p:txBody>
      </p:sp>
      <p:pic>
        <p:nvPicPr>
          <p:cNvPr id="381" name="Shape 199" descr="Shape 199"/>
          <p:cNvPicPr>
            <a:picLocks noChangeAspect="1"/>
          </p:cNvPicPr>
          <p:nvPr/>
        </p:nvPicPr>
        <p:blipFill>
          <a:blip r:embed="rId3"/>
          <a:stretch>
            <a:fillRect/>
          </a:stretch>
        </p:blipFill>
        <p:spPr>
          <a:xfrm>
            <a:off x="4206948" y="2574225"/>
            <a:ext cx="9874100" cy="5138550"/>
          </a:xfrm>
          <a:prstGeom prst="rect">
            <a:avLst/>
          </a:prstGeom>
          <a:ln w="12700">
            <a:miter lim="400000"/>
          </a:ln>
        </p:spPr>
      </p:pic>
      <p:sp>
        <p:nvSpPr>
          <p:cNvPr id="382" name="https://www.apache.org/security/"/>
          <p:cNvSpPr txBox="1"/>
          <p:nvPr/>
        </p:nvSpPr>
        <p:spPr>
          <a:xfrm>
            <a:off x="5988157" y="8627841"/>
            <a:ext cx="6311686" cy="4110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578" tIns="53578" rIns="53578" bIns="53578" anchor="ctr">
            <a:spAutoFit/>
          </a:bodyPr>
          <a:lstStyle>
            <a:lvl1pPr>
              <a:lnSpc>
                <a:spcPct val="80000"/>
              </a:lnSpc>
              <a:spcBef>
                <a:spcPts val="0"/>
              </a:spcBef>
              <a:defRPr sz="3600" cap="all">
                <a:solidFill>
                  <a:srgbClr val="A6AAA9"/>
                </a:solidFill>
                <a:latin typeface="+mn-lt"/>
                <a:ea typeface="+mn-ea"/>
                <a:cs typeface="+mn-cs"/>
                <a:sym typeface="DIN Condensed"/>
              </a:defRPr>
            </a:lvl1pPr>
          </a:lstStyle>
          <a:p>
            <a:r>
              <a:rPr sz="2400" dirty="0">
                <a:solidFill>
                  <a:schemeClr val="tx1"/>
                </a:solidFill>
              </a:rPr>
              <a:t>https://</a:t>
            </a:r>
            <a:r>
              <a:rPr sz="2400" dirty="0" err="1">
                <a:solidFill>
                  <a:schemeClr val="tx1"/>
                </a:solidFill>
              </a:rPr>
              <a:t>www.apache.org</a:t>
            </a:r>
            <a:r>
              <a:rPr sz="2400" dirty="0">
                <a:solidFill>
                  <a:schemeClr val="tx1"/>
                </a:solidFill>
              </a:rPr>
              <a:t>/security/</a:t>
            </a:r>
          </a:p>
        </p:txBody>
      </p:sp>
      <p:pic>
        <p:nvPicPr>
          <p:cNvPr id="5" name="Picture 4">
            <a:extLst>
              <a:ext uri="{FF2B5EF4-FFF2-40B4-BE49-F238E27FC236}">
                <a16:creationId xmlns:a16="http://schemas.microsoft.com/office/drawing/2014/main" id="{F9A96C9D-91AA-CF0B-B27B-F34D1B1268F5}"/>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3">
            <a:extLst>
              <a:ext uri="{FF2B5EF4-FFF2-40B4-BE49-F238E27FC236}">
                <a16:creationId xmlns:a16="http://schemas.microsoft.com/office/drawing/2014/main" id="{439B1262-55EE-2D9B-BAF0-9260E901CB93}"/>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D08238D6-F037-4DEB-CA61-C1EB13AB4BF2}"/>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pic>
        <p:nvPicPr>
          <p:cNvPr id="386" name="Shape 208" descr="Shape 208"/>
          <p:cNvPicPr>
            <a:picLocks noChangeAspect="1"/>
          </p:cNvPicPr>
          <p:nvPr/>
        </p:nvPicPr>
        <p:blipFill>
          <a:blip r:embed="rId3"/>
          <a:stretch>
            <a:fillRect/>
          </a:stretch>
        </p:blipFill>
        <p:spPr>
          <a:xfrm>
            <a:off x="2625085" y="2776581"/>
            <a:ext cx="13037822" cy="4733838"/>
          </a:xfrm>
          <a:prstGeom prst="rect">
            <a:avLst/>
          </a:prstGeom>
          <a:ln w="12700">
            <a:miter lim="400000"/>
          </a:ln>
        </p:spPr>
      </p:pic>
      <p:sp>
        <p:nvSpPr>
          <p:cNvPr id="387" name="https://www.apache.org/security/committers.html"/>
          <p:cNvSpPr txBox="1"/>
          <p:nvPr/>
        </p:nvSpPr>
        <p:spPr>
          <a:xfrm>
            <a:off x="4587060" y="8689957"/>
            <a:ext cx="7678352" cy="4110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a:lnSpc>
                <a:spcPct val="80000"/>
              </a:lnSpc>
              <a:spcBef>
                <a:spcPts val="0"/>
              </a:spcBef>
              <a:defRPr sz="3600" cap="all">
                <a:solidFill>
                  <a:srgbClr val="A6AAA9"/>
                </a:solidFill>
                <a:latin typeface="+mn-lt"/>
                <a:ea typeface="+mn-ea"/>
                <a:cs typeface="+mn-cs"/>
                <a:sym typeface="DIN Condensed"/>
              </a:defRPr>
            </a:lvl1pPr>
          </a:lstStyle>
          <a:p>
            <a:r>
              <a:rPr sz="2400" dirty="0">
                <a:solidFill>
                  <a:schemeClr val="tx1"/>
                </a:solidFill>
              </a:rPr>
              <a:t>https://</a:t>
            </a:r>
            <a:r>
              <a:rPr sz="2400" dirty="0" err="1">
                <a:solidFill>
                  <a:schemeClr val="tx1"/>
                </a:solidFill>
              </a:rPr>
              <a:t>www.apache.org</a:t>
            </a:r>
            <a:r>
              <a:rPr sz="2400" dirty="0">
                <a:solidFill>
                  <a:schemeClr val="tx1"/>
                </a:solidFill>
              </a:rPr>
              <a:t>/security/</a:t>
            </a:r>
            <a:r>
              <a:rPr sz="2400" dirty="0" err="1">
                <a:solidFill>
                  <a:schemeClr val="tx1"/>
                </a:solidFill>
              </a:rPr>
              <a:t>committers.html</a:t>
            </a:r>
            <a:endParaRPr sz="2400" dirty="0">
              <a:solidFill>
                <a:schemeClr val="tx1"/>
              </a:solidFill>
            </a:endParaRPr>
          </a:p>
        </p:txBody>
      </p:sp>
      <p:sp>
        <p:nvSpPr>
          <p:cNvPr id="388" name="Shape 190"/>
          <p:cNvSpPr txBox="1"/>
          <p:nvPr/>
        </p:nvSpPr>
        <p:spPr>
          <a:xfrm>
            <a:off x="2714621" y="553378"/>
            <a:ext cx="12858750" cy="16334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37136" tIns="137136" rIns="137136" bIns="137136">
            <a:normAutofit/>
          </a:bodyPr>
          <a:lstStyle>
            <a:lvl1pPr defTabSz="350520">
              <a:lnSpc>
                <a:spcPct val="80000"/>
              </a:lnSpc>
              <a:spcBef>
                <a:spcPts val="0"/>
              </a:spcBef>
              <a:defRPr sz="10200" cap="all">
                <a:solidFill>
                  <a:srgbClr val="A6AAA9"/>
                </a:solidFill>
                <a:latin typeface="+mn-lt"/>
                <a:ea typeface="+mn-ea"/>
                <a:cs typeface="+mn-cs"/>
                <a:sym typeface="DIN Condensed"/>
              </a:defRPr>
            </a:lvl1pPr>
          </a:lstStyle>
          <a:p>
            <a:pPr algn="ctr"/>
            <a:r>
              <a:rPr sz="8800" dirty="0">
                <a:solidFill>
                  <a:schemeClr val="bg1"/>
                </a:solidFill>
              </a:rPr>
              <a:t>Written policy</a:t>
            </a:r>
          </a:p>
        </p:txBody>
      </p:sp>
      <p:pic>
        <p:nvPicPr>
          <p:cNvPr id="5" name="Picture 4">
            <a:extLst>
              <a:ext uri="{FF2B5EF4-FFF2-40B4-BE49-F238E27FC236}">
                <a16:creationId xmlns:a16="http://schemas.microsoft.com/office/drawing/2014/main" id="{B5F0C551-41A1-67B3-F67E-E1589990FC4B}"/>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F269B032-1EAD-849D-F8AE-AB57190924A7}"/>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FDBACDA8-2307-D1B6-3A08-1818886B48D4}"/>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392" name="Title 2"/>
          <p:cNvSpPr txBox="1">
            <a:spLocks noGrp="1"/>
          </p:cNvSpPr>
          <p:nvPr>
            <p:ph type="ctrTitle"/>
          </p:nvPr>
        </p:nvSpPr>
        <p:spPr>
          <a:xfrm>
            <a:off x="2714625" y="765754"/>
            <a:ext cx="12858750" cy="1013242"/>
          </a:xfrm>
          <a:prstGeom prst="rect">
            <a:avLst/>
          </a:prstGeom>
        </p:spPr>
        <p:txBody>
          <a:bodyPr>
            <a:normAutofit fontScale="90000"/>
          </a:bodyPr>
          <a:lstStyle>
            <a:lvl1pPr defTabSz="233679">
              <a:defRPr sz="6800">
                <a:solidFill>
                  <a:srgbClr val="A6AAA9"/>
                </a:solidFill>
              </a:defRPr>
            </a:lvl1pPr>
          </a:lstStyle>
          <a:p>
            <a:r>
              <a:rPr sz="8000" dirty="0">
                <a:solidFill>
                  <a:schemeClr val="bg1"/>
                </a:solidFill>
              </a:rPr>
              <a:t>Look for unfixed security bugs</a:t>
            </a:r>
          </a:p>
        </p:txBody>
      </p:sp>
      <p:pic>
        <p:nvPicPr>
          <p:cNvPr id="393" name="Image" descr="Image"/>
          <p:cNvPicPr>
            <a:picLocks noChangeAspect="1"/>
          </p:cNvPicPr>
          <p:nvPr/>
        </p:nvPicPr>
        <p:blipFill>
          <a:blip r:embed="rId3"/>
          <a:stretch>
            <a:fillRect/>
          </a:stretch>
        </p:blipFill>
        <p:spPr>
          <a:xfrm>
            <a:off x="3419120" y="3543300"/>
            <a:ext cx="11449760" cy="3899720"/>
          </a:xfrm>
          <a:prstGeom prst="rect">
            <a:avLst/>
          </a:prstGeom>
          <a:ln w="12700">
            <a:miter lim="400000"/>
          </a:ln>
        </p:spPr>
      </p:pic>
      <p:pic>
        <p:nvPicPr>
          <p:cNvPr id="4" name="Picture 4">
            <a:extLst>
              <a:ext uri="{FF2B5EF4-FFF2-40B4-BE49-F238E27FC236}">
                <a16:creationId xmlns:a16="http://schemas.microsoft.com/office/drawing/2014/main" id="{FF3CB960-8858-85BB-5B95-684CEC0A12F2}"/>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Content Placeholder 3"/>
          <p:cNvSpPr txBox="1">
            <a:spLocks noGrp="1"/>
          </p:cNvSpPr>
          <p:nvPr>
            <p:ph type="body" sz="quarter" idx="1"/>
          </p:nvPr>
        </p:nvSpPr>
        <p:spPr>
          <a:xfrm>
            <a:off x="2714625" y="3392388"/>
            <a:ext cx="12858750" cy="3502224"/>
          </a:xfrm>
          <a:prstGeom prst="rect">
            <a:avLst/>
          </a:prstGeom>
        </p:spPr>
        <p:txBody>
          <a:bodyPr/>
          <a:lstStyle>
            <a:lvl1pPr defTabSz="473201">
              <a:spcBef>
                <a:spcPts val="1800"/>
              </a:spcBef>
              <a:defRPr sz="4374">
                <a:solidFill>
                  <a:srgbClr val="FFFFFF"/>
                </a:solidFill>
              </a:defRPr>
            </a:lvl1pPr>
          </a:lstStyle>
          <a:p>
            <a:pPr marL="228600" indent="0" algn="ctr">
              <a:buNone/>
            </a:pPr>
            <a:r>
              <a:rPr lang="en-US" sz="4800" dirty="0">
                <a:solidFill>
                  <a:schemeClr val="tx1">
                    <a:lumMod val="95000"/>
                    <a:lumOff val="5000"/>
                  </a:schemeClr>
                </a:solidFill>
              </a:rPr>
              <a:t>“I have been involved in examining open source projects and third party components for 'known good' development practices.”</a:t>
            </a:r>
          </a:p>
          <a:p>
            <a:pPr marL="228600" indent="0">
              <a:buNone/>
            </a:pPr>
            <a:endParaRPr lang="en-US" dirty="0">
              <a:solidFill>
                <a:schemeClr val="tx1">
                  <a:lumMod val="95000"/>
                  <a:lumOff val="5000"/>
                </a:schemeClr>
              </a:solidFill>
            </a:endParaRPr>
          </a:p>
          <a:p>
            <a:pPr marL="228600" indent="0">
              <a:buNone/>
            </a:pPr>
            <a:endParaRPr dirty="0">
              <a:solidFill>
                <a:schemeClr val="tx1">
                  <a:lumMod val="95000"/>
                  <a:lumOff val="5000"/>
                </a:schemeClr>
              </a:solidFill>
            </a:endParaRPr>
          </a:p>
        </p:txBody>
      </p:sp>
      <p:pic>
        <p:nvPicPr>
          <p:cNvPr id="3" name="Picture 4">
            <a:extLst>
              <a:ext uri="{FF2B5EF4-FFF2-40B4-BE49-F238E27FC236}">
                <a16:creationId xmlns:a16="http://schemas.microsoft.com/office/drawing/2014/main" id="{42065E33-C3B1-BCD1-0D43-F690017F617D}"/>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4" name="Group 3">
            <a:extLst>
              <a:ext uri="{FF2B5EF4-FFF2-40B4-BE49-F238E27FC236}">
                <a16:creationId xmlns:a16="http://schemas.microsoft.com/office/drawing/2014/main" id="{AE5CC624-0E4C-06B2-8ADE-89F2EFF4A50E}"/>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7FFAB948-9199-9B6D-50D8-654B73227BC3}"/>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It seems that we are getting worse at security"/>
          <p:cNvSpPr txBox="1">
            <a:spLocks noGrp="1"/>
          </p:cNvSpPr>
          <p:nvPr>
            <p:ph type="ctrTitle"/>
          </p:nvPr>
        </p:nvSpPr>
        <p:spPr>
          <a:xfrm>
            <a:off x="623394" y="502217"/>
            <a:ext cx="17041200" cy="2385914"/>
          </a:xfrm>
          <a:prstGeom prst="rect">
            <a:avLst/>
          </a:prstGeom>
        </p:spPr>
        <p:txBody>
          <a:bodyPr>
            <a:normAutofit fontScale="90000"/>
          </a:bodyPr>
          <a:lstStyle>
            <a:lvl1pPr defTabSz="350520">
              <a:defRPr sz="10200">
                <a:solidFill>
                  <a:srgbClr val="A6AAA9"/>
                </a:solidFill>
              </a:defRPr>
            </a:lvl1pPr>
          </a:lstStyle>
          <a:p>
            <a:r>
              <a:rPr sz="8000" dirty="0">
                <a:solidFill>
                  <a:schemeClr val="bg1"/>
                </a:solidFill>
              </a:rPr>
              <a:t>It seems that we are getting worse at security</a:t>
            </a:r>
          </a:p>
        </p:txBody>
      </p:sp>
      <p:sp>
        <p:nvSpPr>
          <p:cNvPr id="411" name="https://www.cvedetails.com/browse-by-date.php"/>
          <p:cNvSpPr txBox="1"/>
          <p:nvPr/>
        </p:nvSpPr>
        <p:spPr>
          <a:xfrm>
            <a:off x="4744157" y="8701354"/>
            <a:ext cx="8261396" cy="3353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p>
            <a:r>
              <a:rPr lang="en-US" sz="1476" dirty="0">
                <a:hlinkClick r:id="rId3">
                  <a:extLst>
                    <a:ext uri="{A12FA001-AC4F-418D-AE19-62706E023703}">
                      <ahyp:hlinkClr xmlns:ahyp="http://schemas.microsoft.com/office/drawing/2018/hyperlinkcolor" val="tx"/>
                    </a:ext>
                  </a:extLst>
                </a:hlinkClick>
              </a:rPr>
              <a:t>https://nvd.nist.gov/general/visualizations/vulnerability-visualizations/cvss-severity-distribution-over-time</a:t>
            </a:r>
            <a:endParaRPr sz="1476" dirty="0"/>
          </a:p>
        </p:txBody>
      </p:sp>
      <p:pic>
        <p:nvPicPr>
          <p:cNvPr id="5" name="Picture 4">
            <a:extLst>
              <a:ext uri="{FF2B5EF4-FFF2-40B4-BE49-F238E27FC236}">
                <a16:creationId xmlns:a16="http://schemas.microsoft.com/office/drawing/2014/main" id="{AC2E979B-A5F6-9543-28B0-18F6936921BC}"/>
              </a:ext>
            </a:extLst>
          </p:cNvPr>
          <p:cNvPicPr>
            <a:picLocks noChangeAspect="1"/>
          </p:cNvPicPr>
          <p:nvPr/>
        </p:nvPicPr>
        <p:blipFill>
          <a:blip r:embed="rId4"/>
          <a:srcRect/>
          <a:stretch>
            <a:fillRect/>
          </a:stretch>
        </p:blipFill>
        <p:spPr>
          <a:xfrm>
            <a:off x="0" y="9327301"/>
            <a:ext cx="3987669" cy="959699"/>
          </a:xfrm>
          <a:prstGeom prst="rect">
            <a:avLst/>
          </a:prstGeom>
        </p:spPr>
      </p:pic>
      <p:grpSp>
        <p:nvGrpSpPr>
          <p:cNvPr id="6" name="Group 3">
            <a:extLst>
              <a:ext uri="{FF2B5EF4-FFF2-40B4-BE49-F238E27FC236}">
                <a16:creationId xmlns:a16="http://schemas.microsoft.com/office/drawing/2014/main" id="{B3E62E3B-B717-9842-840C-B41F9813A051}"/>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C48A0DB3-E254-52F7-7CE3-049A15354329}"/>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pic>
        <p:nvPicPr>
          <p:cNvPr id="2" name="Picture 1">
            <a:extLst>
              <a:ext uri="{FF2B5EF4-FFF2-40B4-BE49-F238E27FC236}">
                <a16:creationId xmlns:a16="http://schemas.microsoft.com/office/drawing/2014/main" id="{D4484B8E-D63C-4616-49ED-B409E0D299D4}"/>
              </a:ext>
            </a:extLst>
          </p:cNvPr>
          <p:cNvPicPr>
            <a:picLocks noChangeAspect="1"/>
          </p:cNvPicPr>
          <p:nvPr/>
        </p:nvPicPr>
        <p:blipFill>
          <a:blip r:embed="rId5"/>
          <a:stretch>
            <a:fillRect/>
          </a:stretch>
        </p:blipFill>
        <p:spPr>
          <a:xfrm>
            <a:off x="3016178" y="2699332"/>
            <a:ext cx="12255631" cy="5963922"/>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3">
            <a:extLst>
              <a:ext uri="{FF2B5EF4-FFF2-40B4-BE49-F238E27FC236}">
                <a16:creationId xmlns:a16="http://schemas.microsoft.com/office/drawing/2014/main" id="{AB6E7C10-60EB-F27A-8C6F-BA810D974C20}"/>
              </a:ext>
            </a:extLst>
          </p:cNvPr>
          <p:cNvGrpSpPr/>
          <p:nvPr/>
        </p:nvGrpSpPr>
        <p:grpSpPr>
          <a:xfrm>
            <a:off x="0" y="0"/>
            <a:ext cx="18288000" cy="2544751"/>
            <a:chOff x="0" y="0"/>
            <a:chExt cx="6671512" cy="928332"/>
          </a:xfrm>
        </p:grpSpPr>
        <p:sp>
          <p:nvSpPr>
            <p:cNvPr id="9" name="Freeform 4">
              <a:extLst>
                <a:ext uri="{FF2B5EF4-FFF2-40B4-BE49-F238E27FC236}">
                  <a16:creationId xmlns:a16="http://schemas.microsoft.com/office/drawing/2014/main" id="{1DDDA2E3-96E8-C024-6CD1-C74EF51DC45C}"/>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pic>
        <p:nvPicPr>
          <p:cNvPr id="2" name="Picture 1">
            <a:extLst>
              <a:ext uri="{FF2B5EF4-FFF2-40B4-BE49-F238E27FC236}">
                <a16:creationId xmlns:a16="http://schemas.microsoft.com/office/drawing/2014/main" id="{6BAD9861-887F-B9D3-4FF4-11D1BBD99016}"/>
              </a:ext>
            </a:extLst>
          </p:cNvPr>
          <p:cNvPicPr>
            <a:picLocks noChangeAspect="1"/>
          </p:cNvPicPr>
          <p:nvPr/>
        </p:nvPicPr>
        <p:blipFill>
          <a:blip r:embed="rId3"/>
          <a:stretch>
            <a:fillRect/>
          </a:stretch>
        </p:blipFill>
        <p:spPr>
          <a:xfrm>
            <a:off x="3329276" y="2031522"/>
            <a:ext cx="11629441" cy="6676980"/>
          </a:xfrm>
          <a:prstGeom prst="rect">
            <a:avLst/>
          </a:prstGeom>
        </p:spPr>
      </p:pic>
      <p:sp>
        <p:nvSpPr>
          <p:cNvPr id="403" name="March alone 1186 new Vulnerabilities reported so far"/>
          <p:cNvSpPr txBox="1">
            <a:spLocks noGrp="1"/>
          </p:cNvSpPr>
          <p:nvPr>
            <p:ph type="ctrTitle"/>
          </p:nvPr>
        </p:nvSpPr>
        <p:spPr>
          <a:xfrm>
            <a:off x="2714623" y="451733"/>
            <a:ext cx="12858750" cy="2032690"/>
          </a:xfrm>
          <a:prstGeom prst="rect">
            <a:avLst/>
          </a:prstGeom>
        </p:spPr>
        <p:txBody>
          <a:bodyPr/>
          <a:lstStyle/>
          <a:p>
            <a:pPr defTabSz="258760">
              <a:defRPr sz="7140">
                <a:solidFill>
                  <a:srgbClr val="A6AAA9"/>
                </a:solidFill>
              </a:defRPr>
            </a:pPr>
            <a:r>
              <a:rPr lang="en-US" sz="5600" dirty="0">
                <a:solidFill>
                  <a:schemeClr val="bg1"/>
                </a:solidFill>
              </a:rPr>
              <a:t>March 2022</a:t>
            </a:r>
            <a:r>
              <a:rPr sz="5600" dirty="0">
                <a:solidFill>
                  <a:schemeClr val="bg1"/>
                </a:solidFill>
              </a:rPr>
              <a:t> alone </a:t>
            </a:r>
            <a:r>
              <a:rPr lang="en-US" sz="5600" dirty="0">
                <a:solidFill>
                  <a:schemeClr val="bg1"/>
                </a:solidFill>
              </a:rPr>
              <a:t>2083 </a:t>
            </a:r>
            <a:r>
              <a:rPr sz="5600" dirty="0">
                <a:solidFill>
                  <a:schemeClr val="bg1"/>
                </a:solidFill>
              </a:rPr>
              <a:t>new Vulnerabilities</a:t>
            </a:r>
          </a:p>
        </p:txBody>
      </p:sp>
      <p:sp>
        <p:nvSpPr>
          <p:cNvPr id="405" name="https://nvd.nist.gov/vuln/full-listing/2019/3"/>
          <p:cNvSpPr txBox="1"/>
          <p:nvPr/>
        </p:nvSpPr>
        <p:spPr>
          <a:xfrm>
            <a:off x="7396259" y="9327301"/>
            <a:ext cx="3495476" cy="3353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a:defRPr u="sng">
                <a:solidFill>
                  <a:schemeClr val="accent1"/>
                </a:solidFill>
                <a:hlinkClick r:id="rId4"/>
              </a:defRPr>
            </a:lvl1pPr>
          </a:lstStyle>
          <a:p>
            <a:pPr>
              <a:defRPr u="none">
                <a:solidFill>
                  <a:schemeClr val="accent1">
                    <a:hueOff val="-84091"/>
                    <a:satOff val="15316"/>
                    <a:lumOff val="24313"/>
                  </a:schemeClr>
                </a:solidFill>
              </a:defRPr>
            </a:pPr>
            <a:r>
              <a:rPr lang="en-US" sz="1476" u="none" dirty="0">
                <a:solidFill>
                  <a:schemeClr val="tx1">
                    <a:lumMod val="95000"/>
                    <a:lumOff val="5000"/>
                  </a:schemeClr>
                </a:solidFill>
                <a:hlinkClick r:id="rId5"/>
              </a:rPr>
              <a:t>https://nvd.nist.gov/vuln/full-listing/2022/3</a:t>
            </a:r>
            <a:endParaRPr sz="1476" dirty="0">
              <a:solidFill>
                <a:schemeClr val="tx1">
                  <a:lumMod val="95000"/>
                  <a:lumOff val="5000"/>
                </a:schemeClr>
              </a:solidFill>
              <a:hlinkClick r:id="rId4">
                <a:extLst>
                  <a:ext uri="{A12FA001-AC4F-418D-AE19-62706E023703}">
                    <ahyp:hlinkClr xmlns:ahyp="http://schemas.microsoft.com/office/drawing/2018/hyperlinkcolor" val="tx"/>
                  </a:ext>
                </a:extLst>
              </a:hlinkClick>
            </a:endParaRPr>
          </a:p>
        </p:txBody>
      </p:sp>
      <p:sp>
        <p:nvSpPr>
          <p:cNvPr id="404" name="Oval">
            <a:extLst>
              <a:ext uri="{C183D7F6-B498-43B3-948B-1728B52AA6E4}">
                <adec:decorative xmlns:adec="http://schemas.microsoft.com/office/drawing/2017/decorative" val="1"/>
              </a:ext>
            </a:extLst>
          </p:cNvPr>
          <p:cNvSpPr/>
          <p:nvPr/>
        </p:nvSpPr>
        <p:spPr>
          <a:xfrm>
            <a:off x="3329276" y="4055420"/>
            <a:ext cx="3895158" cy="1979112"/>
          </a:xfrm>
          <a:prstGeom prst="ellipse">
            <a:avLst/>
          </a:prstGeom>
          <a:ln w="50800">
            <a:solidFill>
              <a:schemeClr val="tx1"/>
            </a:solidFill>
            <a:miter lim="400000"/>
          </a:ln>
        </p:spPr>
        <p:txBody>
          <a:bodyPr lIns="53578" tIns="53578" rIns="53578" bIns="53578" anchor="ctr"/>
          <a:lstStyle/>
          <a:p>
            <a:pPr algn="ctr">
              <a:lnSpc>
                <a:spcPct val="80000"/>
              </a:lnSpc>
              <a:defRPr sz="2800" cap="all">
                <a:solidFill>
                  <a:srgbClr val="FFFFFF"/>
                </a:solidFill>
                <a:latin typeface="+mn-lt"/>
                <a:ea typeface="+mn-ea"/>
                <a:cs typeface="+mn-cs"/>
                <a:sym typeface="DIN Condensed"/>
              </a:defRPr>
            </a:pPr>
            <a:endParaRPr sz="2952"/>
          </a:p>
        </p:txBody>
      </p:sp>
      <p:pic>
        <p:nvPicPr>
          <p:cNvPr id="6" name="Picture 4">
            <a:extLst>
              <a:ext uri="{FF2B5EF4-FFF2-40B4-BE49-F238E27FC236}">
                <a16:creationId xmlns:a16="http://schemas.microsoft.com/office/drawing/2014/main" id="{A01A6AE5-A953-822B-C1A2-E602B64328F4}"/>
              </a:ext>
            </a:extLst>
          </p:cNvPr>
          <p:cNvPicPr>
            <a:picLocks noChangeAspect="1"/>
          </p:cNvPicPr>
          <p:nvPr/>
        </p:nvPicPr>
        <p:blipFill>
          <a:blip r:embed="rId6"/>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8D69C95C-0F66-A7BF-314D-A3E341EDEAC5}"/>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86A77B45-3478-AA82-9115-B18D20CAC0E1}"/>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418" name="Good security reporting does not guarantee action"/>
          <p:cNvSpPr txBox="1">
            <a:spLocks noGrp="1"/>
          </p:cNvSpPr>
          <p:nvPr>
            <p:ph type="ctrTitle"/>
          </p:nvPr>
        </p:nvSpPr>
        <p:spPr>
          <a:xfrm>
            <a:off x="623400" y="3090900"/>
            <a:ext cx="17041200" cy="4105200"/>
          </a:xfrm>
          <a:prstGeom prst="rect">
            <a:avLst/>
          </a:prstGeom>
        </p:spPr>
        <p:txBody>
          <a:bodyPr>
            <a:normAutofit/>
          </a:bodyPr>
          <a:lstStyle/>
          <a:p>
            <a:pPr>
              <a:spcBef>
                <a:spcPts val="2532"/>
              </a:spcBef>
              <a:defRPr sz="7800" b="1" cap="none">
                <a:solidFill>
                  <a:srgbClr val="A6AAA9"/>
                </a:solidFill>
                <a:latin typeface="Helvetica"/>
                <a:ea typeface="Helvetica"/>
                <a:cs typeface="Helvetica"/>
                <a:sym typeface="Helvetica"/>
              </a:defRPr>
            </a:pPr>
            <a:r>
              <a:rPr dirty="0">
                <a:solidFill>
                  <a:schemeClr val="tx1">
                    <a:lumMod val="95000"/>
                    <a:lumOff val="5000"/>
                  </a:schemeClr>
                </a:solidFill>
              </a:rPr>
              <a:t>Good security reporting does not guarantee action</a:t>
            </a:r>
          </a:p>
        </p:txBody>
      </p:sp>
      <p:pic>
        <p:nvPicPr>
          <p:cNvPr id="3" name="Picture 4">
            <a:extLst>
              <a:ext uri="{FF2B5EF4-FFF2-40B4-BE49-F238E27FC236}">
                <a16:creationId xmlns:a16="http://schemas.microsoft.com/office/drawing/2014/main" id="{8515C71F-0015-552A-57C2-86DAE4D53400}"/>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7C482513-1923-476D-99B9-90DF11B0E1B5}"/>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12246A1A-3B36-2AD9-31FC-5065DD79EB41}"/>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415" name="Shape 351"/>
          <p:cNvSpPr txBox="1">
            <a:spLocks noGrp="1"/>
          </p:cNvSpPr>
          <p:nvPr>
            <p:ph type="title"/>
          </p:nvPr>
        </p:nvSpPr>
        <p:spPr>
          <a:xfrm>
            <a:off x="1836803" y="358546"/>
            <a:ext cx="12858750" cy="2437804"/>
          </a:xfrm>
          <a:prstGeom prst="rect">
            <a:avLst/>
          </a:prstGeom>
        </p:spPr>
        <p:txBody>
          <a:bodyPr spcFirstLastPara="1" vert="horz" wrap="square" lIns="137136" tIns="137136" rIns="137136" bIns="137136" rtlCol="0" anchor="t" anchorCtr="0">
            <a:normAutofit fontScale="90000"/>
          </a:bodyPr>
          <a:lstStyle>
            <a:lvl1pPr defTabSz="467359">
              <a:defRPr sz="13600">
                <a:solidFill>
                  <a:srgbClr val="A6AAA9"/>
                </a:solidFill>
              </a:defRPr>
            </a:lvl1pPr>
          </a:lstStyle>
          <a:p>
            <a:r>
              <a:rPr sz="8436" dirty="0">
                <a:solidFill>
                  <a:schemeClr val="bg1"/>
                </a:solidFill>
              </a:rPr>
              <a:t>Why?</a:t>
            </a:r>
            <a:br>
              <a:rPr lang="en-US" sz="6328" dirty="0">
                <a:solidFill>
                  <a:schemeClr val="tx1"/>
                </a:solidFill>
              </a:rPr>
            </a:br>
            <a:br>
              <a:rPr lang="en-US" sz="6328" dirty="0">
                <a:solidFill>
                  <a:schemeClr val="tx1"/>
                </a:solidFill>
              </a:rPr>
            </a:br>
            <a:r>
              <a:rPr lang="en-US" sz="6328" dirty="0">
                <a:solidFill>
                  <a:schemeClr val="tx1"/>
                </a:solidFill>
              </a:rPr>
              <a:t>These are a few of the most common reasons </a:t>
            </a:r>
            <a:endParaRPr sz="6328" dirty="0">
              <a:solidFill>
                <a:schemeClr val="tx1"/>
              </a:solidFill>
            </a:endParaRPr>
          </a:p>
        </p:txBody>
      </p:sp>
      <p:sp>
        <p:nvSpPr>
          <p:cNvPr id="416" name="Shape 352"/>
          <p:cNvSpPr txBox="1">
            <a:spLocks noGrp="1"/>
          </p:cNvSpPr>
          <p:nvPr>
            <p:ph type="body" idx="1"/>
          </p:nvPr>
        </p:nvSpPr>
        <p:spPr>
          <a:xfrm>
            <a:off x="2714625" y="4397566"/>
            <a:ext cx="12858750" cy="4638492"/>
          </a:xfrm>
          <a:prstGeom prst="rect">
            <a:avLst/>
          </a:prstGeom>
        </p:spPr>
        <p:txBody>
          <a:bodyPr spcFirstLastPara="1" vert="horz" wrap="square" lIns="137136" tIns="137136" rIns="137136" bIns="137136" rtlCol="0" anchor="t" anchorCtr="0">
            <a:noAutofit/>
          </a:bodyPr>
          <a:lstStyle/>
          <a:p>
            <a:pPr marL="732886" indent="-578596" defTabSz="394302">
              <a:spcBef>
                <a:spcPts val="1476"/>
              </a:spcBef>
              <a:buSzPct val="100000"/>
              <a:buFont typeface="Arial"/>
              <a:buChar char="•"/>
              <a:defRPr sz="3455"/>
            </a:pPr>
            <a:r>
              <a:rPr sz="4000" dirty="0"/>
              <a:t>CVEs (Common Vulnerabilities and Exposures) aren’t easy to file,</a:t>
            </a:r>
          </a:p>
          <a:p>
            <a:pPr marL="732886" indent="-578596" defTabSz="394302">
              <a:spcBef>
                <a:spcPts val="1476"/>
              </a:spcBef>
              <a:buSzPct val="100000"/>
              <a:buFont typeface="Arial"/>
              <a:buChar char="•"/>
              <a:defRPr sz="3455"/>
            </a:pPr>
            <a:r>
              <a:rPr sz="4000" dirty="0"/>
              <a:t>This can be a sign of a lack of security expertise</a:t>
            </a:r>
            <a:endParaRPr lang="en-US" sz="4000" dirty="0"/>
          </a:p>
          <a:p>
            <a:pPr marL="732886" indent="-578596" defTabSz="394302">
              <a:spcBef>
                <a:spcPts val="1476"/>
              </a:spcBef>
              <a:buSzPct val="100000"/>
              <a:buFont typeface="Arial"/>
              <a:buChar char="•"/>
              <a:defRPr sz="3455"/>
            </a:pPr>
            <a:r>
              <a:rPr lang="en-US" sz="4000" dirty="0"/>
              <a:t>many times no one is looking</a:t>
            </a:r>
          </a:p>
          <a:p>
            <a:pPr marL="154290" indent="0" defTabSz="394302">
              <a:spcBef>
                <a:spcPts val="1476"/>
              </a:spcBef>
              <a:buSzPct val="100000"/>
              <a:buNone/>
              <a:defRPr sz="3455"/>
            </a:pPr>
            <a:endParaRPr sz="4000" dirty="0"/>
          </a:p>
        </p:txBody>
      </p:sp>
      <p:pic>
        <p:nvPicPr>
          <p:cNvPr id="4" name="Picture 4">
            <a:extLst>
              <a:ext uri="{FF2B5EF4-FFF2-40B4-BE49-F238E27FC236}">
                <a16:creationId xmlns:a16="http://schemas.microsoft.com/office/drawing/2014/main" id="{6BA76A3C-99D5-5F7C-6EC6-4DB64F949645}"/>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hape 352"/>
          <p:cNvSpPr txBox="1">
            <a:spLocks noGrp="1"/>
          </p:cNvSpPr>
          <p:nvPr>
            <p:ph type="body" idx="1"/>
          </p:nvPr>
        </p:nvSpPr>
        <p:spPr>
          <a:xfrm>
            <a:off x="2714625" y="2824254"/>
            <a:ext cx="12858750" cy="4638492"/>
          </a:xfrm>
          <a:prstGeom prst="rect">
            <a:avLst/>
          </a:prstGeom>
        </p:spPr>
        <p:txBody>
          <a:bodyPr spcFirstLastPara="1" vert="horz" wrap="square" lIns="137136" tIns="137136" rIns="137136" bIns="137136" rtlCol="0" anchor="t" anchorCtr="0">
            <a:noAutofit/>
          </a:bodyPr>
          <a:lstStyle/>
          <a:p>
            <a:pPr marL="732886" indent="-578596" defTabSz="394302">
              <a:spcBef>
                <a:spcPts val="1476"/>
              </a:spcBef>
              <a:buSzPct val="100000"/>
              <a:buFont typeface="Arial"/>
              <a:buChar char="•"/>
              <a:defRPr sz="3455"/>
            </a:pPr>
            <a:r>
              <a:rPr lang="en-US" sz="4800" dirty="0"/>
              <a:t>Sometimes issues are actively rejected or hidden</a:t>
            </a:r>
          </a:p>
          <a:p>
            <a:pPr marL="732886" indent="-578596" defTabSz="394302">
              <a:spcBef>
                <a:spcPts val="1476"/>
              </a:spcBef>
              <a:buSzPct val="100000"/>
              <a:buFont typeface="Arial"/>
              <a:buChar char="•"/>
              <a:defRPr sz="3455"/>
            </a:pPr>
            <a:r>
              <a:rPr lang="en-US" sz="4800" dirty="0"/>
              <a:t>How Project Teams react to known vulnerabilities will help you to evaluate their security processes. many times no one is looking</a:t>
            </a:r>
          </a:p>
          <a:p>
            <a:pPr marL="732886" indent="-578596" defTabSz="394302">
              <a:spcBef>
                <a:spcPts val="1476"/>
              </a:spcBef>
              <a:buSzPct val="100000"/>
              <a:buFont typeface="Arial"/>
              <a:buChar char="•"/>
              <a:defRPr sz="3455"/>
            </a:pPr>
            <a:endParaRPr lang="en-US" sz="4000" dirty="0"/>
          </a:p>
        </p:txBody>
      </p:sp>
      <p:pic>
        <p:nvPicPr>
          <p:cNvPr id="3" name="Picture 4">
            <a:extLst>
              <a:ext uri="{FF2B5EF4-FFF2-40B4-BE49-F238E27FC236}">
                <a16:creationId xmlns:a16="http://schemas.microsoft.com/office/drawing/2014/main" id="{B850063E-9B40-D6C6-645F-E7A370C4DDCC}"/>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4" name="Group 3">
            <a:extLst>
              <a:ext uri="{FF2B5EF4-FFF2-40B4-BE49-F238E27FC236}">
                <a16:creationId xmlns:a16="http://schemas.microsoft.com/office/drawing/2014/main" id="{D295DCF6-2DBA-0A15-35F2-D442CC038AF4}"/>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5A5A82D4-9B1C-9140-4EED-B393DA430735}"/>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Tree>
    <p:extLst>
      <p:ext uri="{BB962C8B-B14F-4D97-AF65-F5344CB8AC3E}">
        <p14:creationId xmlns:p14="http://schemas.microsoft.com/office/powerpoint/2010/main" val="280942284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0B85F41-DB10-1CC8-2AF5-EB8DE5E77A61}"/>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EB78608B-632C-FB60-80F4-B45C228E9569}"/>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txBody>
            <a:bodyPr/>
            <a:lstStyle/>
            <a:p>
              <a:endParaRPr lang="en-US" dirty="0"/>
            </a:p>
          </p:txBody>
        </p:sp>
      </p:grpSp>
      <p:pic>
        <p:nvPicPr>
          <p:cNvPr id="422" name="Shape 352" descr="Shape 352"/>
          <p:cNvPicPr>
            <a:picLocks noChangeAspect="1"/>
          </p:cNvPicPr>
          <p:nvPr/>
        </p:nvPicPr>
        <p:blipFill>
          <a:blip r:embed="rId3"/>
          <a:stretch>
            <a:fillRect/>
          </a:stretch>
        </p:blipFill>
        <p:spPr>
          <a:xfrm>
            <a:off x="304800" y="2544751"/>
            <a:ext cx="9242535" cy="7315200"/>
          </a:xfrm>
          <a:prstGeom prst="rect">
            <a:avLst/>
          </a:prstGeom>
          <a:ln w="12700">
            <a:miter lim="400000"/>
          </a:ln>
        </p:spPr>
      </p:pic>
      <p:sp>
        <p:nvSpPr>
          <p:cNvPr id="423" name="Shape 353">
            <a:extLst>
              <a:ext uri="{C183D7F6-B498-43B3-948B-1728B52AA6E4}">
                <adec:decorative xmlns:adec="http://schemas.microsoft.com/office/drawing/2017/decorative" val="1"/>
              </a:ext>
            </a:extLst>
          </p:cNvPr>
          <p:cNvSpPr/>
          <p:nvPr/>
        </p:nvSpPr>
        <p:spPr>
          <a:xfrm>
            <a:off x="2286000" y="6896100"/>
            <a:ext cx="5845050" cy="2604152"/>
          </a:xfrm>
          <a:prstGeom prst="ellipse">
            <a:avLst/>
          </a:prstGeom>
          <a:ln w="50800">
            <a:solidFill>
              <a:schemeClr val="tx1"/>
            </a:solidFill>
          </a:ln>
        </p:spPr>
        <p:txBody>
          <a:bodyPr lIns="53578" tIns="53578" rIns="53578" bIns="53578" anchor="ctr"/>
          <a:lstStyle/>
          <a:p>
            <a:pPr algn="ctr">
              <a:lnSpc>
                <a:spcPct val="80000"/>
              </a:lnSpc>
              <a:defRPr sz="2800" cap="all">
                <a:solidFill>
                  <a:srgbClr val="FFFFFF"/>
                </a:solidFill>
                <a:latin typeface="+mn-lt"/>
                <a:ea typeface="+mn-ea"/>
                <a:cs typeface="+mn-cs"/>
                <a:sym typeface="DIN Condensed"/>
              </a:defRPr>
            </a:pPr>
            <a:endParaRPr sz="2952"/>
          </a:p>
        </p:txBody>
      </p:sp>
      <p:pic>
        <p:nvPicPr>
          <p:cNvPr id="6" name="Picture 5">
            <a:extLst>
              <a:ext uri="{FF2B5EF4-FFF2-40B4-BE49-F238E27FC236}">
                <a16:creationId xmlns:a16="http://schemas.microsoft.com/office/drawing/2014/main" id="{124C5D97-20BB-3A51-ABBC-A491790553BA}"/>
              </a:ext>
            </a:extLst>
          </p:cNvPr>
          <p:cNvPicPr>
            <a:picLocks noChangeAspect="1"/>
          </p:cNvPicPr>
          <p:nvPr/>
        </p:nvPicPr>
        <p:blipFill>
          <a:blip r:embed="rId4"/>
          <a:stretch>
            <a:fillRect/>
          </a:stretch>
        </p:blipFill>
        <p:spPr>
          <a:xfrm>
            <a:off x="10668000" y="3848100"/>
            <a:ext cx="6070748" cy="335488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7" name="Shape 352" descr="Shape 352"/>
          <p:cNvPicPr>
            <a:picLocks noChangeAspect="1"/>
          </p:cNvPicPr>
          <p:nvPr/>
        </p:nvPicPr>
        <p:blipFill>
          <a:blip r:embed="rId3"/>
          <a:srcRect l="26789" t="78461" r="17532"/>
          <a:stretch>
            <a:fillRect/>
          </a:stretch>
        </p:blipFill>
        <p:spPr>
          <a:xfrm>
            <a:off x="2286001" y="2019641"/>
            <a:ext cx="13716002" cy="4294610"/>
          </a:xfrm>
          <a:prstGeom prst="rect">
            <a:avLst/>
          </a:prstGeom>
          <a:ln w="12700">
            <a:miter lim="400000"/>
          </a:ln>
        </p:spPr>
      </p:pic>
      <p:grpSp>
        <p:nvGrpSpPr>
          <p:cNvPr id="431" name="Group" descr="This turned out to be untrue, and a CVE was actually issued&#13;&#10;"/>
          <p:cNvGrpSpPr/>
          <p:nvPr/>
        </p:nvGrpSpPr>
        <p:grpSpPr>
          <a:xfrm>
            <a:off x="9611249" y="3822036"/>
            <a:ext cx="6029014" cy="5311236"/>
            <a:chOff x="714727" y="57819"/>
            <a:chExt cx="5716397" cy="5035837"/>
          </a:xfrm>
        </p:grpSpPr>
        <p:sp>
          <p:nvSpPr>
            <p:cNvPr id="428" name="Rectangle"/>
            <p:cNvSpPr/>
            <p:nvPr/>
          </p:nvSpPr>
          <p:spPr>
            <a:xfrm>
              <a:off x="714727" y="2978589"/>
              <a:ext cx="5716397" cy="2115067"/>
            </a:xfrm>
            <a:prstGeom prst="rect">
              <a:avLst/>
            </a:prstGeom>
            <a:solidFill>
              <a:srgbClr val="222222"/>
            </a:solidFill>
            <a:ln w="50800" cap="flat">
              <a:solidFill>
                <a:schemeClr val="bg1"/>
              </a:solidFill>
              <a:prstDash val="solid"/>
              <a:round/>
            </a:ln>
            <a:effectLst/>
          </p:spPr>
          <p:txBody>
            <a:bodyPr wrap="square" lIns="53578" tIns="53578" rIns="53578" bIns="53578" numCol="1" anchor="ctr">
              <a:noAutofit/>
            </a:bodyPr>
            <a:lstStyle/>
            <a:p>
              <a:pPr algn="ctr">
                <a:lnSpc>
                  <a:spcPct val="80000"/>
                </a:lnSpc>
                <a:defRPr sz="2800" cap="all">
                  <a:solidFill>
                    <a:srgbClr val="FFFFFF"/>
                  </a:solidFill>
                  <a:latin typeface="+mn-lt"/>
                  <a:ea typeface="+mn-ea"/>
                  <a:cs typeface="+mn-cs"/>
                  <a:sym typeface="DIN Condensed"/>
                </a:defRPr>
              </a:pPr>
              <a:endParaRPr sz="2952">
                <a:solidFill>
                  <a:schemeClr val="bg1"/>
                </a:solidFill>
              </a:endParaRPr>
            </a:p>
          </p:txBody>
        </p:sp>
        <p:sp>
          <p:nvSpPr>
            <p:cNvPr id="429" name="This turned out to be untrue, and a CVE was actually issued"/>
            <p:cNvSpPr txBox="1"/>
            <p:nvPr/>
          </p:nvSpPr>
          <p:spPr>
            <a:xfrm>
              <a:off x="714727" y="3539730"/>
              <a:ext cx="5716397" cy="99278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68578" tIns="68578" rIns="68578" bIns="68578" numCol="1" anchor="ctr">
              <a:spAutoFit/>
            </a:bodyPr>
            <a:lstStyle>
              <a:lvl1pPr>
                <a:defRPr sz="2800" b="1">
                  <a:solidFill>
                    <a:srgbClr val="A6AAA9"/>
                  </a:solidFill>
                  <a:latin typeface="Avenir Next"/>
                  <a:ea typeface="Avenir Next"/>
                  <a:cs typeface="Avenir Next"/>
                  <a:sym typeface="Avenir Next"/>
                </a:defRPr>
              </a:lvl1pPr>
            </a:lstStyle>
            <a:p>
              <a:r>
                <a:rPr sz="2952" dirty="0">
                  <a:solidFill>
                    <a:schemeClr val="bg1"/>
                  </a:solidFill>
                </a:rPr>
                <a:t>This turned out to be untrue, and a CVE was actually issued</a:t>
              </a:r>
            </a:p>
          </p:txBody>
        </p:sp>
        <p:sp>
          <p:nvSpPr>
            <p:cNvPr id="430" name="Right Arrow 4"/>
            <p:cNvSpPr/>
            <p:nvPr/>
          </p:nvSpPr>
          <p:spPr>
            <a:xfrm rot="13939632">
              <a:off x="-106225" y="967343"/>
              <a:ext cx="3048074" cy="1229026"/>
            </a:xfrm>
            <a:prstGeom prst="rightArrow">
              <a:avLst>
                <a:gd name="adj1" fmla="val 50000"/>
                <a:gd name="adj2" fmla="val 50000"/>
              </a:avLst>
            </a:prstGeom>
            <a:gradFill flip="none" rotWithShape="1">
              <a:gsLst>
                <a:gs pos="0">
                  <a:srgbClr val="838787"/>
                </a:gs>
                <a:gs pos="100000">
                  <a:srgbClr val="222222"/>
                </a:gs>
              </a:gsLst>
              <a:lin ang="5400000" scaled="0"/>
            </a:gradFill>
            <a:ln w="76200" cap="flat">
              <a:solidFill>
                <a:srgbClr val="222222"/>
              </a:solidFill>
              <a:prstDash val="solid"/>
              <a:round/>
            </a:ln>
            <a:effectLst/>
          </p:spPr>
          <p:txBody>
            <a:bodyPr wrap="square" lIns="53578" tIns="53578" rIns="53578" bIns="53578" numCol="1" anchor="ctr">
              <a:noAutofit/>
            </a:bodyPr>
            <a:lstStyle/>
            <a:p>
              <a:pPr algn="ctr">
                <a:lnSpc>
                  <a:spcPct val="80000"/>
                </a:lnSpc>
                <a:defRPr sz="2800" cap="all">
                  <a:solidFill>
                    <a:srgbClr val="FFFFFF"/>
                  </a:solidFill>
                  <a:latin typeface="+mn-lt"/>
                  <a:ea typeface="+mn-ea"/>
                  <a:cs typeface="+mn-cs"/>
                  <a:sym typeface="DIN Condensed"/>
                </a:defRPr>
              </a:pPr>
              <a:endParaRPr sz="2952">
                <a:solidFill>
                  <a:schemeClr val="bg1"/>
                </a:solidFill>
              </a:endParaRPr>
            </a:p>
          </p:txBody>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 name="Shape 249"/>
          <p:cNvSpPr txBox="1">
            <a:spLocks noGrp="1"/>
          </p:cNvSpPr>
          <p:nvPr>
            <p:ph type="ctrTitle"/>
          </p:nvPr>
        </p:nvSpPr>
        <p:spPr>
          <a:xfrm>
            <a:off x="623400" y="3518321"/>
            <a:ext cx="17041200" cy="3250358"/>
          </a:xfrm>
          <a:prstGeom prst="rect">
            <a:avLst/>
          </a:prstGeom>
        </p:spPr>
        <p:txBody>
          <a:bodyPr spcFirstLastPara="1" vert="horz" wrap="square" lIns="137136" tIns="137136" rIns="137136" bIns="137136" rtlCol="0" anchor="b" anchorCtr="0">
            <a:noAutofit/>
          </a:bodyPr>
          <a:lstStyle/>
          <a:p>
            <a:pPr defTabSz="246438">
              <a:defRPr sz="6800">
                <a:solidFill>
                  <a:srgbClr val="A6AAA9"/>
                </a:solidFill>
              </a:defRPr>
            </a:pPr>
            <a:r>
              <a:rPr sz="8800" dirty="0">
                <a:solidFill>
                  <a:schemeClr val="bg1"/>
                </a:solidFill>
              </a:rPr>
              <a:t>Step 5: </a:t>
            </a:r>
            <a:br>
              <a:rPr lang="en-US" sz="8800" dirty="0">
                <a:solidFill>
                  <a:schemeClr val="bg1"/>
                </a:solidFill>
              </a:rPr>
            </a:br>
            <a:endParaRPr sz="8800" dirty="0">
              <a:solidFill>
                <a:schemeClr val="bg1"/>
              </a:solidFill>
            </a:endParaRPr>
          </a:p>
          <a:p>
            <a:pPr defTabSz="246438">
              <a:defRPr sz="6800">
                <a:solidFill>
                  <a:srgbClr val="FFFFFF"/>
                </a:solidFill>
              </a:defRPr>
            </a:pPr>
            <a:r>
              <a:rPr lang="en-US" sz="8800" dirty="0">
                <a:solidFill>
                  <a:schemeClr val="tx1">
                    <a:lumMod val="95000"/>
                    <a:lumOff val="5000"/>
                    <a:alpha val="90000"/>
                  </a:schemeClr>
                </a:solidFill>
              </a:rPr>
              <a:t>I</a:t>
            </a:r>
            <a:r>
              <a:rPr sz="8800" dirty="0">
                <a:solidFill>
                  <a:schemeClr val="tx1">
                    <a:lumMod val="95000"/>
                    <a:lumOff val="5000"/>
                    <a:alpha val="90000"/>
                  </a:schemeClr>
                </a:solidFill>
              </a:rPr>
              <a:t>s there any testing</a:t>
            </a:r>
            <a:r>
              <a:rPr lang="en-US" sz="8800" dirty="0">
                <a:solidFill>
                  <a:schemeClr val="tx1">
                    <a:lumMod val="95000"/>
                    <a:lumOff val="5000"/>
                    <a:alpha val="90000"/>
                  </a:schemeClr>
                </a:solidFill>
              </a:rPr>
              <a:t>?</a:t>
            </a:r>
            <a:br>
              <a:rPr lang="en-US" sz="8800" dirty="0">
                <a:solidFill>
                  <a:schemeClr val="tx1">
                    <a:lumMod val="95000"/>
                    <a:lumOff val="5000"/>
                    <a:alpha val="90000"/>
                  </a:schemeClr>
                </a:solidFill>
              </a:rPr>
            </a:br>
            <a:endParaRPr sz="8800" dirty="0">
              <a:solidFill>
                <a:schemeClr val="tx1">
                  <a:lumMod val="95000"/>
                  <a:lumOff val="5000"/>
                  <a:alpha val="90000"/>
                </a:schemeClr>
              </a:solidFill>
            </a:endParaRPr>
          </a:p>
        </p:txBody>
      </p:sp>
      <p:pic>
        <p:nvPicPr>
          <p:cNvPr id="3" name="Picture 4">
            <a:extLst>
              <a:ext uri="{FF2B5EF4-FFF2-40B4-BE49-F238E27FC236}">
                <a16:creationId xmlns:a16="http://schemas.microsoft.com/office/drawing/2014/main" id="{2A69DFB0-D369-640E-97D1-AA2A141EE197}"/>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4" name="Group 3">
            <a:extLst>
              <a:ext uri="{FF2B5EF4-FFF2-40B4-BE49-F238E27FC236}">
                <a16:creationId xmlns:a16="http://schemas.microsoft.com/office/drawing/2014/main" id="{7FC70B8F-381D-45B5-FA7D-6AEE1613D47E}"/>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E3FBCECE-C018-3CB6-3308-D990538B943C}"/>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txBody>
            <a:bodyPr anchor="ctr"/>
            <a:lstStyle/>
            <a:p>
              <a:pPr algn="ctr" defTabSz="246438">
                <a:defRPr sz="6800"/>
              </a:pPr>
              <a:r>
                <a:rPr lang="en-US" sz="7200" dirty="0">
                  <a:solidFill>
                    <a:schemeClr val="bg1"/>
                  </a:solidFill>
                </a:rPr>
                <a:t>What about the test suite</a:t>
              </a:r>
            </a:p>
          </p:txBody>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6AEDCE6D-4026-9E3F-D768-EE9F1900073A}"/>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C121EB38-0DB7-F6B4-3153-633F1984BC40}"/>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
        <p:nvSpPr>
          <p:cNvPr id="439" name="Shape 266"/>
          <p:cNvSpPr txBox="1">
            <a:spLocks noGrp="1"/>
          </p:cNvSpPr>
          <p:nvPr>
            <p:ph type="title"/>
          </p:nvPr>
        </p:nvSpPr>
        <p:spPr>
          <a:xfrm>
            <a:off x="623400" y="699675"/>
            <a:ext cx="17041200" cy="1145400"/>
          </a:xfrm>
          <a:prstGeom prst="rect">
            <a:avLst/>
          </a:prstGeom>
        </p:spPr>
        <p:txBody>
          <a:bodyPr spcFirstLastPara="1" vert="horz" wrap="square" lIns="137136" tIns="137136" rIns="137136" bIns="137136" rtlCol="0" anchor="t" anchorCtr="0">
            <a:noAutofit/>
          </a:bodyPr>
          <a:lstStyle>
            <a:lvl1pPr defTabSz="467359">
              <a:defRPr sz="13600">
                <a:solidFill>
                  <a:srgbClr val="A6AAA9"/>
                </a:solidFill>
              </a:defRPr>
            </a:lvl1pPr>
          </a:lstStyle>
          <a:p>
            <a:r>
              <a:rPr lang="en-US" sz="8000" dirty="0">
                <a:solidFill>
                  <a:schemeClr val="bg1"/>
                </a:solidFill>
              </a:rPr>
              <a:t>I</a:t>
            </a:r>
            <a:r>
              <a:rPr sz="8000" dirty="0">
                <a:solidFill>
                  <a:schemeClr val="bg1"/>
                </a:solidFill>
              </a:rPr>
              <a:t>s there a Test suite</a:t>
            </a:r>
          </a:p>
        </p:txBody>
      </p:sp>
      <p:pic>
        <p:nvPicPr>
          <p:cNvPr id="440" name="Image" descr="Image"/>
          <p:cNvPicPr>
            <a:picLocks noChangeAspect="1"/>
          </p:cNvPicPr>
          <p:nvPr/>
        </p:nvPicPr>
        <p:blipFill>
          <a:blip r:embed="rId3"/>
          <a:stretch>
            <a:fillRect/>
          </a:stretch>
        </p:blipFill>
        <p:spPr>
          <a:xfrm>
            <a:off x="5257373" y="3963215"/>
            <a:ext cx="7773254" cy="4261142"/>
          </a:xfrm>
          <a:prstGeom prst="rect">
            <a:avLst/>
          </a:prstGeom>
          <a:ln w="12700">
            <a:miter lim="400000"/>
          </a:ln>
        </p:spPr>
      </p:pic>
      <p:pic>
        <p:nvPicPr>
          <p:cNvPr id="4" name="Picture 4">
            <a:extLst>
              <a:ext uri="{FF2B5EF4-FFF2-40B4-BE49-F238E27FC236}">
                <a16:creationId xmlns:a16="http://schemas.microsoft.com/office/drawing/2014/main" id="{5D1CBF39-85EF-809B-DDCC-81244E24FCFF}"/>
              </a:ext>
            </a:extLst>
          </p:cNvPr>
          <p:cNvPicPr>
            <a:picLocks noChangeAspect="1"/>
          </p:cNvPicPr>
          <p:nvPr/>
        </p:nvPicPr>
        <p:blipFill>
          <a:blip r:embed="rId4"/>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CA34EC1-0D50-D485-AFD6-5B72B9EBB527}"/>
              </a:ext>
            </a:extLst>
          </p:cNvPr>
          <p:cNvGrpSpPr/>
          <p:nvPr/>
        </p:nvGrpSpPr>
        <p:grpSpPr>
          <a:xfrm>
            <a:off x="0" y="0"/>
            <a:ext cx="18288000" cy="2544751"/>
            <a:chOff x="0" y="0"/>
            <a:chExt cx="6671512" cy="928332"/>
          </a:xfrm>
        </p:grpSpPr>
        <p:sp>
          <p:nvSpPr>
            <p:cNvPr id="6" name="Freeform 5">
              <a:extLst>
                <a:ext uri="{FF2B5EF4-FFF2-40B4-BE49-F238E27FC236}">
                  <a16:creationId xmlns:a16="http://schemas.microsoft.com/office/drawing/2014/main" id="{6424D382-A1AB-89AF-E187-C4D432F8E34D}"/>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txBody>
            <a:bodyPr/>
            <a:lstStyle/>
            <a:p>
              <a:endParaRPr lang="en-US" dirty="0"/>
            </a:p>
          </p:txBody>
        </p:sp>
      </p:grpSp>
      <p:sp>
        <p:nvSpPr>
          <p:cNvPr id="444" name="Shape 258"/>
          <p:cNvSpPr txBox="1">
            <a:spLocks noGrp="1"/>
          </p:cNvSpPr>
          <p:nvPr>
            <p:ph type="title"/>
          </p:nvPr>
        </p:nvSpPr>
        <p:spPr>
          <a:xfrm>
            <a:off x="2714625" y="0"/>
            <a:ext cx="12858750" cy="2853036"/>
          </a:xfrm>
          <a:prstGeom prst="rect">
            <a:avLst/>
          </a:prstGeom>
        </p:spPr>
        <p:txBody>
          <a:bodyPr spcFirstLastPara="1" vert="horz" wrap="square" lIns="137136" tIns="137136" rIns="137136" bIns="137136" rtlCol="0" anchor="t" anchorCtr="0">
            <a:noAutofit/>
          </a:bodyPr>
          <a:lstStyle/>
          <a:p>
            <a:pPr defTabSz="345014">
              <a:defRPr sz="9520">
                <a:solidFill>
                  <a:srgbClr val="FFFFFF"/>
                </a:solidFill>
              </a:defRPr>
            </a:pPr>
            <a:r>
              <a:rPr sz="8000" dirty="0">
                <a:solidFill>
                  <a:schemeClr val="bg1"/>
                </a:solidFill>
              </a:rPr>
              <a:t>Key Questions </a:t>
            </a:r>
            <a:r>
              <a:rPr lang="en-US" sz="8000" dirty="0">
                <a:solidFill>
                  <a:schemeClr val="bg1"/>
                </a:solidFill>
              </a:rPr>
              <a:t>A</a:t>
            </a:r>
            <a:r>
              <a:rPr sz="8000" dirty="0">
                <a:solidFill>
                  <a:schemeClr val="bg1"/>
                </a:solidFill>
              </a:rPr>
              <a:t>bout Test Suites</a:t>
            </a:r>
          </a:p>
        </p:txBody>
      </p:sp>
      <p:sp>
        <p:nvSpPr>
          <p:cNvPr id="445" name="Shape 259"/>
          <p:cNvSpPr txBox="1">
            <a:spLocks noGrp="1"/>
          </p:cNvSpPr>
          <p:nvPr>
            <p:ph type="body" idx="1"/>
          </p:nvPr>
        </p:nvSpPr>
        <p:spPr>
          <a:xfrm>
            <a:off x="2708763" y="2861828"/>
            <a:ext cx="12858750" cy="5150610"/>
          </a:xfrm>
          <a:prstGeom prst="rect">
            <a:avLst/>
          </a:prstGeom>
        </p:spPr>
        <p:txBody>
          <a:bodyPr spcFirstLastPara="1" vert="horz" wrap="square" lIns="137136" tIns="137136" rIns="137136" bIns="137136" rtlCol="0" anchor="t" anchorCtr="0">
            <a:noAutofit/>
          </a:bodyPr>
          <a:lstStyle/>
          <a:p>
            <a:pPr defTabSz="326530">
              <a:spcBef>
                <a:spcPts val="1266"/>
              </a:spcBef>
              <a:defRPr sz="2862"/>
            </a:pPr>
            <a:r>
              <a:rPr sz="4000" dirty="0">
                <a:solidFill>
                  <a:schemeClr val="tx1"/>
                </a:solidFill>
              </a:rPr>
              <a:t>Testing isn’t the only thing we take into account, but it can be used as a rule of thumb if you don’t know security and want to guess at what might be a good library.  </a:t>
            </a:r>
            <a:endParaRPr lang="en-US" sz="4000" dirty="0">
              <a:solidFill>
                <a:schemeClr val="tx1"/>
              </a:solidFill>
            </a:endParaRPr>
          </a:p>
          <a:p>
            <a:pPr defTabSz="326530">
              <a:spcBef>
                <a:spcPts val="1266"/>
              </a:spcBef>
              <a:defRPr sz="2862"/>
            </a:pPr>
            <a:r>
              <a:rPr sz="4000" dirty="0">
                <a:solidFill>
                  <a:schemeClr val="tx1"/>
                </a:solidFill>
              </a:rPr>
              <a:t>Does this test suite cover bad behavior?</a:t>
            </a:r>
            <a:endParaRPr lang="en-US" sz="4000" dirty="0">
              <a:solidFill>
                <a:schemeClr val="tx1"/>
              </a:solidFill>
            </a:endParaRPr>
          </a:p>
          <a:p>
            <a:pPr defTabSz="326530">
              <a:spcBef>
                <a:spcPts val="1266"/>
              </a:spcBef>
              <a:defRPr sz="2862"/>
            </a:pPr>
            <a:r>
              <a:rPr sz="4000" dirty="0">
                <a:solidFill>
                  <a:schemeClr val="tx1"/>
                </a:solidFill>
              </a:rPr>
              <a:t>How comprehensive is this test suite?</a:t>
            </a:r>
          </a:p>
        </p:txBody>
      </p:sp>
      <p:pic>
        <p:nvPicPr>
          <p:cNvPr id="4" name="Picture 4">
            <a:extLst>
              <a:ext uri="{FF2B5EF4-FFF2-40B4-BE49-F238E27FC236}">
                <a16:creationId xmlns:a16="http://schemas.microsoft.com/office/drawing/2014/main" id="{AB50C3BA-341D-0F67-A0AB-A9B96AB80C76}"/>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0" name="Picture 3" descr="A picture containing Circular graph showing 77% of open source projects tested had 677 vulnerabilities&#10;&#10;"/>
          <p:cNvPicPr>
            <a:picLocks noChangeAspect="1"/>
          </p:cNvPicPr>
          <p:nvPr/>
        </p:nvPicPr>
        <p:blipFill>
          <a:blip r:embed="rId3"/>
          <a:stretch>
            <a:fillRect/>
          </a:stretch>
        </p:blipFill>
        <p:spPr>
          <a:xfrm>
            <a:off x="5362574" y="5514733"/>
            <a:ext cx="7562852" cy="4152902"/>
          </a:xfrm>
          <a:prstGeom prst="rect">
            <a:avLst/>
          </a:prstGeom>
          <a:ln w="12700">
            <a:miter lim="400000"/>
          </a:ln>
        </p:spPr>
      </p:pic>
      <p:sp>
        <p:nvSpPr>
          <p:cNvPr id="194" name="Source:…"/>
          <p:cNvSpPr txBox="1"/>
          <p:nvPr/>
        </p:nvSpPr>
        <p:spPr>
          <a:xfrm>
            <a:off x="12427028" y="8958100"/>
            <a:ext cx="5735354" cy="9985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3578" tIns="53578" rIns="53578" bIns="53578" anchor="ctr">
            <a:spAutoFit/>
          </a:bodyPr>
          <a:lstStyle/>
          <a:p>
            <a:pPr defTabSz="482164">
              <a:lnSpc>
                <a:spcPct val="117999"/>
              </a:lnSpc>
              <a:defRPr sz="1600">
                <a:solidFill>
                  <a:srgbClr val="A6AAA9"/>
                </a:solidFill>
                <a:latin typeface="Helvetica Neue"/>
                <a:ea typeface="Helvetica Neue"/>
                <a:cs typeface="Helvetica Neue"/>
                <a:sym typeface="Helvetica Neue"/>
              </a:defRPr>
            </a:pPr>
            <a:r>
              <a:rPr sz="1688" dirty="0"/>
              <a:t>Source: </a:t>
            </a:r>
          </a:p>
          <a:p>
            <a:pPr defTabSz="482164">
              <a:lnSpc>
                <a:spcPct val="117999"/>
              </a:lnSpc>
              <a:defRPr sz="1600">
                <a:solidFill>
                  <a:srgbClr val="A6AAA9"/>
                </a:solidFill>
                <a:latin typeface="Helvetica Neue"/>
                <a:ea typeface="Helvetica Neue"/>
                <a:cs typeface="Helvetica Neue"/>
                <a:sym typeface="Helvetica Neue"/>
              </a:defRPr>
            </a:pPr>
            <a:r>
              <a:rPr sz="1688" dirty="0"/>
              <a:t>20</a:t>
            </a:r>
            <a:r>
              <a:rPr lang="en-US" sz="1688" dirty="0"/>
              <a:t>20 &amp; 2018</a:t>
            </a:r>
            <a:r>
              <a:rPr sz="1688" dirty="0"/>
              <a:t> Open Source Security and Risk Analysis </a:t>
            </a:r>
          </a:p>
          <a:p>
            <a:pPr defTabSz="482164">
              <a:lnSpc>
                <a:spcPct val="117999"/>
              </a:lnSpc>
              <a:defRPr sz="1600">
                <a:solidFill>
                  <a:srgbClr val="A6AAA9"/>
                </a:solidFill>
                <a:latin typeface="Helvetica Neue"/>
                <a:ea typeface="Helvetica Neue"/>
                <a:cs typeface="Helvetica Neue"/>
                <a:sym typeface="Helvetica Neue"/>
              </a:defRPr>
            </a:pPr>
            <a:r>
              <a:rPr sz="1688" dirty="0"/>
              <a:t>Synopsys Center for Open Source Research &amp; Innovation</a:t>
            </a:r>
          </a:p>
        </p:txBody>
      </p:sp>
      <p:sp>
        <p:nvSpPr>
          <p:cNvPr id="192" name="Oval">
            <a:extLst>
              <a:ext uri="{C183D7F6-B498-43B3-948B-1728B52AA6E4}">
                <adec:decorative xmlns:adec="http://schemas.microsoft.com/office/drawing/2017/decorative" val="1"/>
              </a:ext>
            </a:extLst>
          </p:cNvPr>
          <p:cNvSpPr/>
          <p:nvPr/>
        </p:nvSpPr>
        <p:spPr>
          <a:xfrm>
            <a:off x="5521718" y="5262270"/>
            <a:ext cx="7738768" cy="4694404"/>
          </a:xfrm>
          <a:prstGeom prst="ellipse">
            <a:avLst/>
          </a:prstGeom>
          <a:ln w="63500">
            <a:solidFill>
              <a:schemeClr val="tx1"/>
            </a:solidFill>
            <a:miter lim="400000"/>
          </a:ln>
        </p:spPr>
        <p:txBody>
          <a:bodyPr lIns="53578" tIns="53578" rIns="53578" bIns="53578" anchor="ctr"/>
          <a:lstStyle/>
          <a:p>
            <a:pPr algn="ctr">
              <a:lnSpc>
                <a:spcPct val="80000"/>
              </a:lnSpc>
              <a:defRPr sz="2800" cap="all">
                <a:solidFill>
                  <a:srgbClr val="FFFFFF"/>
                </a:solidFill>
                <a:latin typeface="+mn-lt"/>
                <a:ea typeface="+mn-ea"/>
                <a:cs typeface="+mn-cs"/>
                <a:sym typeface="DIN Condensed"/>
              </a:defRPr>
            </a:pPr>
            <a:endParaRPr sz="2952"/>
          </a:p>
        </p:txBody>
      </p:sp>
      <p:pic>
        <p:nvPicPr>
          <p:cNvPr id="2" name="Picture 1" descr="Two graphs depicting Number of code bases tested 75 % had issues second graph shows 49% of the audited code bases had high-risk vulnerabilities.&#10;">
            <a:extLst>
              <a:ext uri="{FF2B5EF4-FFF2-40B4-BE49-F238E27FC236}">
                <a16:creationId xmlns:a16="http://schemas.microsoft.com/office/drawing/2014/main" id="{03F6D0F7-E8FC-2E4F-B9E3-8E46AF6EB365}"/>
              </a:ext>
            </a:extLst>
          </p:cNvPr>
          <p:cNvPicPr>
            <a:picLocks noChangeAspect="1"/>
          </p:cNvPicPr>
          <p:nvPr/>
        </p:nvPicPr>
        <p:blipFill>
          <a:blip r:embed="rId4"/>
          <a:stretch>
            <a:fillRect/>
          </a:stretch>
        </p:blipFill>
        <p:spPr>
          <a:xfrm>
            <a:off x="3487495" y="515081"/>
            <a:ext cx="11807210" cy="3485938"/>
          </a:xfrm>
          <a:prstGeom prst="rect">
            <a:avLst/>
          </a:prstGeom>
        </p:spPr>
      </p:pic>
      <p:sp>
        <p:nvSpPr>
          <p:cNvPr id="189" name="Content Placeholder 1"/>
          <p:cNvSpPr txBox="1">
            <a:spLocks noGrp="1"/>
          </p:cNvSpPr>
          <p:nvPr>
            <p:ph type="body" sz="quarter" idx="1"/>
          </p:nvPr>
        </p:nvSpPr>
        <p:spPr>
          <a:xfrm>
            <a:off x="2714627" y="4500563"/>
            <a:ext cx="12858750" cy="1650054"/>
          </a:xfrm>
          <a:prstGeom prst="rect">
            <a:avLst/>
          </a:prstGeom>
        </p:spPr>
        <p:txBody>
          <a:bodyPr/>
          <a:lstStyle/>
          <a:p>
            <a:pPr marL="228600" indent="0">
              <a:buNone/>
            </a:pPr>
            <a:r>
              <a:rPr sz="5600" dirty="0"/>
              <a:t>Yikes</a:t>
            </a:r>
          </a:p>
        </p:txBody>
      </p:sp>
      <p:sp>
        <p:nvSpPr>
          <p:cNvPr id="4" name="Oval 3">
            <a:extLst>
              <a:ext uri="{FF2B5EF4-FFF2-40B4-BE49-F238E27FC236}">
                <a16:creationId xmlns:a16="http://schemas.microsoft.com/office/drawing/2014/main" id="{4DA8CA4E-C818-E44E-9827-2003FD5B2916}"/>
              </a:ext>
            </a:extLst>
          </p:cNvPr>
          <p:cNvSpPr/>
          <p:nvPr/>
        </p:nvSpPr>
        <p:spPr>
          <a:xfrm>
            <a:off x="8485632" y="286289"/>
            <a:ext cx="6081904" cy="3251210"/>
          </a:xfrm>
          <a:prstGeom prst="ellipse">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pic>
        <p:nvPicPr>
          <p:cNvPr id="8" name="Picture 4">
            <a:extLst>
              <a:ext uri="{FF2B5EF4-FFF2-40B4-BE49-F238E27FC236}">
                <a16:creationId xmlns:a16="http://schemas.microsoft.com/office/drawing/2014/main" id="{4C7FD50B-A194-359E-AD1F-51DA8BF22108}"/>
              </a:ext>
            </a:extLst>
          </p:cNvPr>
          <p:cNvPicPr>
            <a:picLocks noChangeAspect="1"/>
          </p:cNvPicPr>
          <p:nvPr/>
        </p:nvPicPr>
        <p:blipFill>
          <a:blip r:embed="rId5"/>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693EA253-DA8B-DD9F-54A7-3FAFA877D5D5}"/>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6028A8D6-D6D8-6D18-AA0C-9C09A660798E}"/>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444" name="Shape 258"/>
          <p:cNvSpPr txBox="1">
            <a:spLocks noGrp="1"/>
          </p:cNvSpPr>
          <p:nvPr>
            <p:ph type="title"/>
          </p:nvPr>
        </p:nvSpPr>
        <p:spPr>
          <a:xfrm>
            <a:off x="2714625" y="0"/>
            <a:ext cx="12858750" cy="2853036"/>
          </a:xfrm>
          <a:prstGeom prst="rect">
            <a:avLst/>
          </a:prstGeom>
        </p:spPr>
        <p:txBody>
          <a:bodyPr spcFirstLastPara="1" vert="horz" wrap="square" lIns="137136" tIns="137136" rIns="137136" bIns="137136" rtlCol="0" anchor="t" anchorCtr="0">
            <a:noAutofit/>
          </a:bodyPr>
          <a:lstStyle/>
          <a:p>
            <a:pPr defTabSz="345014">
              <a:defRPr sz="9520">
                <a:solidFill>
                  <a:srgbClr val="FFFFFF"/>
                </a:solidFill>
              </a:defRPr>
            </a:pPr>
            <a:r>
              <a:rPr sz="8000" dirty="0">
                <a:solidFill>
                  <a:schemeClr val="bg1"/>
                </a:solidFill>
              </a:rPr>
              <a:t>Key Questions about Test Suites</a:t>
            </a:r>
            <a:r>
              <a:rPr lang="en-US" sz="8000" dirty="0">
                <a:solidFill>
                  <a:schemeClr val="bg1"/>
                </a:solidFill>
              </a:rPr>
              <a:t> (</a:t>
            </a:r>
            <a:r>
              <a:rPr lang="en-US" sz="8000" dirty="0" err="1">
                <a:solidFill>
                  <a:schemeClr val="bg1"/>
                </a:solidFill>
              </a:rPr>
              <a:t>cont</a:t>
            </a:r>
            <a:r>
              <a:rPr lang="en-US" sz="8000" dirty="0">
                <a:solidFill>
                  <a:schemeClr val="bg1"/>
                </a:solidFill>
              </a:rPr>
              <a:t>)</a:t>
            </a:r>
            <a:endParaRPr sz="8000" dirty="0">
              <a:solidFill>
                <a:schemeClr val="bg1"/>
              </a:solidFill>
            </a:endParaRPr>
          </a:p>
        </p:txBody>
      </p:sp>
      <p:sp>
        <p:nvSpPr>
          <p:cNvPr id="445" name="Shape 259"/>
          <p:cNvSpPr txBox="1">
            <a:spLocks noGrp="1"/>
          </p:cNvSpPr>
          <p:nvPr>
            <p:ph type="body" idx="1"/>
          </p:nvPr>
        </p:nvSpPr>
        <p:spPr>
          <a:xfrm>
            <a:off x="2714625" y="2400763"/>
            <a:ext cx="12858750" cy="5150610"/>
          </a:xfrm>
          <a:prstGeom prst="rect">
            <a:avLst/>
          </a:prstGeom>
        </p:spPr>
        <p:txBody>
          <a:bodyPr spcFirstLastPara="1" vert="horz" wrap="square" lIns="137136" tIns="137136" rIns="137136" bIns="137136" rtlCol="0" anchor="t" anchorCtr="0">
            <a:noAutofit/>
          </a:bodyPr>
          <a:lstStyle/>
          <a:p>
            <a:pPr marL="813572" defTabSz="326530">
              <a:spcBef>
                <a:spcPts val="1266"/>
              </a:spcBef>
              <a:buSzPct val="100000"/>
              <a:defRPr sz="2862"/>
            </a:pPr>
            <a:r>
              <a:rPr lang="en-US" sz="4000" dirty="0">
                <a:solidFill>
                  <a:schemeClr val="tx1"/>
                </a:solidFill>
              </a:rPr>
              <a:t>Do all tests pass?</a:t>
            </a:r>
          </a:p>
          <a:p>
            <a:pPr marL="813572" defTabSz="326530">
              <a:spcBef>
                <a:spcPts val="1266"/>
              </a:spcBef>
              <a:buSzPct val="100000"/>
              <a:defRPr sz="2862"/>
            </a:pPr>
            <a:r>
              <a:rPr lang="en-US" sz="4000" dirty="0">
                <a:solidFill>
                  <a:schemeClr val="tx1"/>
                </a:solidFill>
              </a:rPr>
              <a:t>Is there continuous integration for tests?</a:t>
            </a:r>
          </a:p>
          <a:p>
            <a:pPr marL="813572" defTabSz="326530">
              <a:spcBef>
                <a:spcPts val="1266"/>
              </a:spcBef>
              <a:buSzPct val="100000"/>
              <a:defRPr sz="2862"/>
            </a:pPr>
            <a:r>
              <a:rPr lang="en-US" sz="4000" dirty="0">
                <a:solidFill>
                  <a:schemeClr val="tx1"/>
                </a:solidFill>
              </a:rPr>
              <a:t>Testing is especially important for libraries that handle user input: parsers, input validation libraries, etc.  A poor test suite doesn’t guarantee a bad component, but a good suite often implies a better choice.</a:t>
            </a:r>
          </a:p>
          <a:p>
            <a:pPr defTabSz="326530">
              <a:spcBef>
                <a:spcPts val="1266"/>
              </a:spcBef>
              <a:defRPr sz="2862"/>
            </a:pPr>
            <a:endParaRPr sz="4000" dirty="0">
              <a:solidFill>
                <a:schemeClr val="tx1"/>
              </a:solidFill>
            </a:endParaRPr>
          </a:p>
        </p:txBody>
      </p:sp>
      <p:pic>
        <p:nvPicPr>
          <p:cNvPr id="4" name="Picture 4">
            <a:extLst>
              <a:ext uri="{FF2B5EF4-FFF2-40B4-BE49-F238E27FC236}">
                <a16:creationId xmlns:a16="http://schemas.microsoft.com/office/drawing/2014/main" id="{3DF22EE7-19A7-4472-80CC-6F065E01E4D8}"/>
              </a:ext>
            </a:extLst>
          </p:cNvPr>
          <p:cNvPicPr>
            <a:picLocks noChangeAspect="1"/>
          </p:cNvPicPr>
          <p:nvPr/>
        </p:nvPicPr>
        <p:blipFill>
          <a:blip r:embed="rId3"/>
          <a:srcRect/>
          <a:stretch>
            <a:fillRect/>
          </a:stretch>
        </p:blipFill>
        <p:spPr>
          <a:xfrm>
            <a:off x="0" y="9327301"/>
            <a:ext cx="3987669" cy="959699"/>
          </a:xfrm>
          <a:prstGeom prst="rect">
            <a:avLst/>
          </a:prstGeom>
        </p:spPr>
      </p:pic>
    </p:spTree>
    <p:extLst>
      <p:ext uri="{BB962C8B-B14F-4D97-AF65-F5344CB8AC3E}">
        <p14:creationId xmlns:p14="http://schemas.microsoft.com/office/powerpoint/2010/main" val="727589541"/>
      </p:ext>
    </p:extLst>
  </p:cSld>
  <p:clrMapOvr>
    <a:masterClrMapping/>
  </p:clrMapOvr>
  <p:transition spd="slow">
    <p:dissolv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2293809-8A39-E07F-B3FA-2F5E5465D39C}"/>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EF8DA852-97D4-BA33-6CC3-7897182C873F}"/>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449" name="Shape 273"/>
          <p:cNvSpPr txBox="1">
            <a:spLocks noGrp="1"/>
          </p:cNvSpPr>
          <p:nvPr>
            <p:ph type="ctrTitle"/>
          </p:nvPr>
        </p:nvSpPr>
        <p:spPr>
          <a:xfrm>
            <a:off x="623400" y="1269444"/>
            <a:ext cx="17041200" cy="5832562"/>
          </a:xfrm>
          <a:prstGeom prst="rect">
            <a:avLst/>
          </a:prstGeom>
        </p:spPr>
        <p:txBody>
          <a:bodyPr spcFirstLastPara="1" vert="horz" wrap="square" lIns="137136" tIns="137136" rIns="137136" bIns="137136" rtlCol="0" anchor="b" anchorCtr="0">
            <a:noAutofit/>
          </a:bodyPr>
          <a:lstStyle/>
          <a:p>
            <a:pPr defTabSz="246438">
              <a:defRPr sz="6800">
                <a:solidFill>
                  <a:srgbClr val="A6AAA9"/>
                </a:solidFill>
              </a:defRPr>
            </a:pPr>
            <a:r>
              <a:rPr sz="8000" dirty="0">
                <a:solidFill>
                  <a:schemeClr val="bg1"/>
                </a:solidFill>
              </a:rPr>
              <a:t>Step </a:t>
            </a:r>
            <a:r>
              <a:rPr lang="en-US" sz="8000" dirty="0">
                <a:solidFill>
                  <a:schemeClr val="bg1"/>
                </a:solidFill>
              </a:rPr>
              <a:t>6</a:t>
            </a:r>
            <a:r>
              <a:rPr sz="8000" dirty="0">
                <a:solidFill>
                  <a:schemeClr val="bg1"/>
                </a:solidFill>
              </a:rPr>
              <a:t>:</a:t>
            </a:r>
            <a:r>
              <a:rPr sz="8000" dirty="0">
                <a:solidFill>
                  <a:schemeClr val="tx1">
                    <a:lumMod val="95000"/>
                    <a:lumOff val="5000"/>
                  </a:schemeClr>
                </a:solidFill>
              </a:rPr>
              <a:t> </a:t>
            </a:r>
            <a:br>
              <a:rPr lang="en-US" sz="8000" dirty="0">
                <a:solidFill>
                  <a:schemeClr val="tx1">
                    <a:lumMod val="95000"/>
                    <a:lumOff val="5000"/>
                  </a:schemeClr>
                </a:solidFill>
              </a:rPr>
            </a:br>
            <a:br>
              <a:rPr lang="en-US" sz="8000" dirty="0">
                <a:solidFill>
                  <a:schemeClr val="tx1">
                    <a:lumMod val="95000"/>
                    <a:lumOff val="5000"/>
                  </a:schemeClr>
                </a:solidFill>
              </a:rPr>
            </a:br>
            <a:r>
              <a:rPr sz="8000" dirty="0">
                <a:solidFill>
                  <a:schemeClr val="tx1">
                    <a:lumMod val="95000"/>
                    <a:lumOff val="5000"/>
                  </a:schemeClr>
                </a:solidFill>
              </a:rPr>
              <a:t>Be aware </a:t>
            </a:r>
          </a:p>
          <a:p>
            <a:pPr defTabSz="246438">
              <a:defRPr sz="6800"/>
            </a:pPr>
            <a:r>
              <a:rPr sz="8000" dirty="0">
                <a:solidFill>
                  <a:schemeClr val="tx1">
                    <a:lumMod val="95000"/>
                    <a:lumOff val="5000"/>
                  </a:schemeClr>
                </a:solidFill>
              </a:rPr>
              <a:t>of </a:t>
            </a:r>
          </a:p>
          <a:p>
            <a:pPr defTabSz="246438">
              <a:defRPr sz="6800"/>
            </a:pPr>
            <a:r>
              <a:rPr sz="8000" dirty="0">
                <a:solidFill>
                  <a:schemeClr val="tx1">
                    <a:lumMod val="95000"/>
                    <a:lumOff val="5000"/>
                  </a:schemeClr>
                </a:solidFill>
              </a:rPr>
              <a:t>assumptions</a:t>
            </a:r>
          </a:p>
        </p:txBody>
      </p:sp>
      <p:pic>
        <p:nvPicPr>
          <p:cNvPr id="3" name="Picture 4">
            <a:extLst>
              <a:ext uri="{FF2B5EF4-FFF2-40B4-BE49-F238E27FC236}">
                <a16:creationId xmlns:a16="http://schemas.microsoft.com/office/drawing/2014/main" id="{7F756435-9073-0356-D533-774F58CD99EC}"/>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Shape 281"/>
          <p:cNvSpPr txBox="1">
            <a:spLocks noGrp="1"/>
          </p:cNvSpPr>
          <p:nvPr>
            <p:ph type="sldNum" sz="quarter" idx="4294967295"/>
          </p:nvPr>
        </p:nvSpPr>
        <p:spPr>
          <a:xfrm>
            <a:off x="15147325" y="455414"/>
            <a:ext cx="429150" cy="4822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62</a:t>
            </a:fld>
            <a:endParaRPr/>
          </a:p>
        </p:txBody>
      </p:sp>
      <p:sp>
        <p:nvSpPr>
          <p:cNvPr id="454" name="Shape 282"/>
          <p:cNvSpPr txBox="1"/>
          <p:nvPr/>
        </p:nvSpPr>
        <p:spPr>
          <a:xfrm>
            <a:off x="2670856" y="3722815"/>
            <a:ext cx="12946288" cy="28413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37136" tIns="137136" rIns="137136" bIns="137136" anchor="ctr">
            <a:spAutoFit/>
          </a:bodyPr>
          <a:lstStyle>
            <a:lvl1pPr algn="ctr">
              <a:defRPr sz="7900" b="1">
                <a:solidFill>
                  <a:srgbClr val="FFFFFF"/>
                </a:solidFill>
                <a:latin typeface="Helvetica"/>
                <a:ea typeface="Helvetica"/>
                <a:cs typeface="Helvetica"/>
                <a:sym typeface="Helvetica"/>
              </a:defRPr>
            </a:lvl1pPr>
          </a:lstStyle>
          <a:p>
            <a:r>
              <a:rPr sz="8332" dirty="0">
                <a:solidFill>
                  <a:schemeClr val="tx1">
                    <a:lumMod val="95000"/>
                    <a:lumOff val="5000"/>
                  </a:schemeClr>
                </a:solidFill>
              </a:rPr>
              <a:t>Popularity does not equal security</a:t>
            </a:r>
          </a:p>
        </p:txBody>
      </p:sp>
      <p:pic>
        <p:nvPicPr>
          <p:cNvPr id="4" name="Picture 4">
            <a:extLst>
              <a:ext uri="{FF2B5EF4-FFF2-40B4-BE49-F238E27FC236}">
                <a16:creationId xmlns:a16="http://schemas.microsoft.com/office/drawing/2014/main" id="{DEF20476-DCB0-44CE-D6B7-7CE36F789D18}"/>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5" name="Group 3">
            <a:extLst>
              <a:ext uri="{FF2B5EF4-FFF2-40B4-BE49-F238E27FC236}">
                <a16:creationId xmlns:a16="http://schemas.microsoft.com/office/drawing/2014/main" id="{5687FEDF-5AEE-1D4C-AD44-C82DB9630E5B}"/>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AAFA2B15-9D62-4081-3616-2FE9BAE76039}"/>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 name="Shape 323"/>
          <p:cNvSpPr txBox="1"/>
          <p:nvPr/>
        </p:nvSpPr>
        <p:spPr>
          <a:xfrm>
            <a:off x="7284381" y="8259316"/>
            <a:ext cx="3096122" cy="7638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7136" tIns="137136" rIns="137136" bIns="137136" anchor="ctr">
            <a:spAutoFit/>
          </a:bodyPr>
          <a:lstStyle/>
          <a:p>
            <a:pPr>
              <a:defRPr sz="3000" i="1">
                <a:solidFill>
                  <a:srgbClr val="4D778A"/>
                </a:solidFill>
                <a:latin typeface="Arvo"/>
                <a:ea typeface="Arvo"/>
                <a:cs typeface="Arvo"/>
                <a:sym typeface="Arvo"/>
              </a:defRPr>
            </a:pPr>
            <a:r>
              <a:rPr sz="3164" dirty="0">
                <a:solidFill>
                  <a:schemeClr val="bg1"/>
                </a:solidFill>
              </a:rPr>
              <a:t>- </a:t>
            </a:r>
            <a:r>
              <a:rPr sz="3164" dirty="0">
                <a:solidFill>
                  <a:schemeClr val="bg1"/>
                </a:solidFill>
                <a:latin typeface="Helvetica"/>
                <a:ea typeface="Helvetica"/>
                <a:cs typeface="Helvetica"/>
                <a:sym typeface="Helvetica"/>
              </a:rPr>
              <a:t>https://</a:t>
            </a:r>
            <a:r>
              <a:rPr sz="3164" dirty="0" err="1">
                <a:solidFill>
                  <a:schemeClr val="bg1"/>
                </a:solidFill>
                <a:latin typeface="Helvetica"/>
                <a:ea typeface="Helvetica"/>
                <a:cs typeface="Helvetica"/>
                <a:sym typeface="Helvetica"/>
              </a:rPr>
              <a:t>snyk.io</a:t>
            </a:r>
            <a:r>
              <a:rPr sz="3164" dirty="0">
                <a:solidFill>
                  <a:schemeClr val="bg1"/>
                </a:solidFill>
                <a:latin typeface="Helvetica"/>
                <a:ea typeface="Helvetica"/>
                <a:cs typeface="Helvetica"/>
                <a:sym typeface="Helvetica"/>
              </a:rPr>
              <a:t>/</a:t>
            </a:r>
          </a:p>
        </p:txBody>
      </p:sp>
      <p:pic>
        <p:nvPicPr>
          <p:cNvPr id="459" name="Image" descr="Image"/>
          <p:cNvPicPr>
            <a:picLocks noChangeAspect="1"/>
          </p:cNvPicPr>
          <p:nvPr/>
        </p:nvPicPr>
        <p:blipFill>
          <a:blip r:embed="rId2"/>
          <a:stretch>
            <a:fillRect/>
          </a:stretch>
        </p:blipFill>
        <p:spPr>
          <a:xfrm>
            <a:off x="3735822" y="1125043"/>
            <a:ext cx="10193240" cy="5357814"/>
          </a:xfrm>
          <a:prstGeom prst="rect">
            <a:avLst/>
          </a:prstGeom>
          <a:ln w="12700">
            <a:miter lim="400000"/>
          </a:ln>
        </p:spPr>
      </p:pic>
      <p:sp>
        <p:nvSpPr>
          <p:cNvPr id="461" name="“90% of tested organizations use vulnerable dependencies.&quot;"/>
          <p:cNvSpPr txBox="1"/>
          <p:nvPr/>
        </p:nvSpPr>
        <p:spPr>
          <a:xfrm>
            <a:off x="2604708" y="7086333"/>
            <a:ext cx="11855906" cy="6923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a:defRPr sz="3600" i="1">
                <a:solidFill>
                  <a:srgbClr val="A6AAA9"/>
                </a:solidFill>
                <a:latin typeface="Droid Serif"/>
                <a:ea typeface="Droid Serif"/>
                <a:cs typeface="Droid Serif"/>
                <a:sym typeface="Droid Serif"/>
              </a:defRPr>
            </a:lvl1pPr>
          </a:lstStyle>
          <a:p>
            <a:r>
              <a:rPr sz="3796" dirty="0">
                <a:solidFill>
                  <a:schemeClr val="bg1"/>
                </a:solidFill>
              </a:rPr>
              <a:t>“90% of tested organizations use vulnerable dependencies."</a:t>
            </a:r>
            <a:endParaRPr sz="3796" dirty="0">
              <a:solidFill>
                <a:schemeClr val="bg1"/>
              </a:solidFill>
              <a:latin typeface="Arvo"/>
              <a:ea typeface="Arvo"/>
              <a:cs typeface="Arvo"/>
              <a:sym typeface="Arvo"/>
            </a:endParaRP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A233A94D-5A7A-EF0A-D941-AF8D9C37A10E}"/>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AD072B20-2F73-B035-8AA5-767EF9704176}"/>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463" name="Title 1"/>
          <p:cNvSpPr txBox="1">
            <a:spLocks noGrp="1"/>
          </p:cNvSpPr>
          <p:nvPr>
            <p:ph type="ctrTitle"/>
          </p:nvPr>
        </p:nvSpPr>
        <p:spPr>
          <a:xfrm>
            <a:off x="2714625" y="3716982"/>
            <a:ext cx="12858750" cy="2853036"/>
          </a:xfrm>
          <a:prstGeom prst="rect">
            <a:avLst/>
          </a:prstGeom>
        </p:spPr>
        <p:txBody>
          <a:bodyPr>
            <a:normAutofit fontScale="90000"/>
          </a:bodyPr>
          <a:lstStyle/>
          <a:p>
            <a:pPr>
              <a:defRPr sz="8000">
                <a:solidFill>
                  <a:srgbClr val="A6AAA9"/>
                </a:solidFill>
              </a:defRPr>
            </a:pPr>
            <a:r>
              <a:rPr sz="13200" dirty="0">
                <a:solidFill>
                  <a:schemeClr val="tx1">
                    <a:lumMod val="95000"/>
                    <a:lumOff val="5000"/>
                  </a:schemeClr>
                </a:solidFill>
              </a:rPr>
              <a:t>Bringing it</a:t>
            </a:r>
            <a:br>
              <a:rPr sz="13200" dirty="0">
                <a:solidFill>
                  <a:schemeClr val="tx1">
                    <a:lumMod val="95000"/>
                    <a:lumOff val="5000"/>
                  </a:schemeClr>
                </a:solidFill>
              </a:rPr>
            </a:br>
            <a:r>
              <a:rPr sz="13200" dirty="0">
                <a:solidFill>
                  <a:schemeClr val="tx1">
                    <a:lumMod val="95000"/>
                    <a:lumOff val="5000"/>
                  </a:schemeClr>
                </a:solidFill>
              </a:rPr>
              <a:t>all together</a:t>
            </a:r>
          </a:p>
        </p:txBody>
      </p:sp>
      <p:pic>
        <p:nvPicPr>
          <p:cNvPr id="3" name="Picture 4">
            <a:extLst>
              <a:ext uri="{FF2B5EF4-FFF2-40B4-BE49-F238E27FC236}">
                <a16:creationId xmlns:a16="http://schemas.microsoft.com/office/drawing/2014/main" id="{1419C7D2-1384-5256-DE15-12C688273EF2}"/>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E9270EEC-2ADC-1A85-2120-E05C898E6FAA}"/>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436A940A-D033-1E0D-4E92-240DF897C90F}"/>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467" name="Title 2"/>
          <p:cNvSpPr txBox="1">
            <a:spLocks noGrp="1"/>
          </p:cNvSpPr>
          <p:nvPr>
            <p:ph type="title"/>
          </p:nvPr>
        </p:nvSpPr>
        <p:spPr>
          <a:xfrm>
            <a:off x="2714625" y="636229"/>
            <a:ext cx="12858750" cy="1272292"/>
          </a:xfrm>
          <a:prstGeom prst="rect">
            <a:avLst/>
          </a:prstGeom>
        </p:spPr>
        <p:txBody>
          <a:bodyPr/>
          <a:lstStyle>
            <a:lvl1pPr defTabSz="297941">
              <a:defRPr sz="8670">
                <a:solidFill>
                  <a:srgbClr val="FFFFFF"/>
                </a:solidFill>
              </a:defRPr>
            </a:lvl1pPr>
          </a:lstStyle>
          <a:p>
            <a:r>
              <a:rPr lang="en-US" sz="8000" dirty="0">
                <a:solidFill>
                  <a:schemeClr val="bg1"/>
                </a:solidFill>
              </a:rPr>
              <a:t>Key Takeaways</a:t>
            </a:r>
            <a:endParaRPr sz="8000" dirty="0">
              <a:solidFill>
                <a:schemeClr val="bg1"/>
              </a:solidFill>
            </a:endParaRPr>
          </a:p>
        </p:txBody>
      </p:sp>
      <p:sp>
        <p:nvSpPr>
          <p:cNvPr id="468" name="Content Placeholder 3"/>
          <p:cNvSpPr txBox="1">
            <a:spLocks noGrp="1"/>
          </p:cNvSpPr>
          <p:nvPr>
            <p:ph type="body" idx="1"/>
          </p:nvPr>
        </p:nvSpPr>
        <p:spPr>
          <a:xfrm>
            <a:off x="2714625" y="3145538"/>
            <a:ext cx="12858750" cy="5481148"/>
          </a:xfrm>
          <a:prstGeom prst="rect">
            <a:avLst/>
          </a:prstGeom>
        </p:spPr>
        <p:txBody>
          <a:bodyPr/>
          <a:lstStyle/>
          <a:p>
            <a:pPr marL="685800" defTabSz="418946">
              <a:spcBef>
                <a:spcPts val="1582"/>
              </a:spcBef>
              <a:buClr>
                <a:srgbClr val="222222"/>
              </a:buClr>
              <a:buSzPct val="100000"/>
              <a:defRPr sz="3672"/>
            </a:pPr>
            <a:r>
              <a:rPr lang="en-US" dirty="0">
                <a:solidFill>
                  <a:schemeClr val="tx1"/>
                </a:solidFill>
              </a:rPr>
              <a:t>Check the License and the repository</a:t>
            </a:r>
          </a:p>
          <a:p>
            <a:pPr marL="685800" defTabSz="418946">
              <a:spcBef>
                <a:spcPts val="1582"/>
              </a:spcBef>
              <a:buClr>
                <a:srgbClr val="222222"/>
              </a:buClr>
              <a:buSzPct val="100000"/>
              <a:defRPr sz="3672"/>
            </a:pPr>
            <a:r>
              <a:rPr dirty="0">
                <a:solidFill>
                  <a:schemeClr val="tx1"/>
                </a:solidFill>
              </a:rPr>
              <a:t>Take a look (Are there red Flags?) Really Read it</a:t>
            </a:r>
          </a:p>
          <a:p>
            <a:pPr marL="685800" defTabSz="418946">
              <a:spcBef>
                <a:spcPts val="1582"/>
              </a:spcBef>
              <a:buClr>
                <a:srgbClr val="222222"/>
              </a:buClr>
              <a:buSzPct val="100000"/>
              <a:defRPr sz="3672"/>
            </a:pPr>
            <a:r>
              <a:rPr dirty="0">
                <a:solidFill>
                  <a:schemeClr val="tx1"/>
                </a:solidFill>
              </a:rPr>
              <a:t>Check for the number of contributors &amp; activity</a:t>
            </a:r>
          </a:p>
          <a:p>
            <a:pPr marL="685800" defTabSz="418946">
              <a:spcBef>
                <a:spcPts val="1582"/>
              </a:spcBef>
              <a:buClr>
                <a:srgbClr val="222222"/>
              </a:buClr>
              <a:buSzPct val="100000"/>
              <a:defRPr sz="3672"/>
            </a:pPr>
            <a:r>
              <a:rPr dirty="0">
                <a:solidFill>
                  <a:schemeClr val="tx1"/>
                </a:solidFill>
              </a:rPr>
              <a:t>Be aware of your dependencies </a:t>
            </a:r>
          </a:p>
          <a:p>
            <a:pPr marL="685800" defTabSz="418946">
              <a:spcBef>
                <a:spcPts val="1582"/>
              </a:spcBef>
              <a:buClr>
                <a:srgbClr val="222222"/>
              </a:buClr>
              <a:buSzPct val="100000"/>
              <a:defRPr sz="3672"/>
            </a:pPr>
            <a:r>
              <a:rPr dirty="0">
                <a:solidFill>
                  <a:schemeClr val="tx1"/>
                </a:solidFill>
              </a:rPr>
              <a:t>Does the project handle security issues</a:t>
            </a:r>
          </a:p>
          <a:p>
            <a:pPr marL="685800" defTabSz="418946">
              <a:spcBef>
                <a:spcPts val="1582"/>
              </a:spcBef>
              <a:buClr>
                <a:srgbClr val="222222"/>
              </a:buClr>
              <a:buSzPct val="100000"/>
              <a:defRPr sz="3672"/>
            </a:pPr>
            <a:r>
              <a:rPr dirty="0">
                <a:solidFill>
                  <a:schemeClr val="tx1"/>
                </a:solidFill>
              </a:rPr>
              <a:t>Look for a test suite (make sure it does something)</a:t>
            </a:r>
          </a:p>
          <a:p>
            <a:pPr marL="685800" defTabSz="418946">
              <a:spcBef>
                <a:spcPts val="1582"/>
              </a:spcBef>
              <a:buClr>
                <a:srgbClr val="222222"/>
              </a:buClr>
              <a:buSzPct val="100000"/>
              <a:defRPr sz="3672"/>
            </a:pPr>
            <a:r>
              <a:rPr dirty="0">
                <a:solidFill>
                  <a:schemeClr val="tx1"/>
                </a:solidFill>
              </a:rPr>
              <a:t>Be aware Trust nothing</a:t>
            </a:r>
            <a:endParaRPr lang="en-US" dirty="0">
              <a:solidFill>
                <a:schemeClr val="tx1"/>
              </a:solidFill>
            </a:endParaRPr>
          </a:p>
        </p:txBody>
      </p:sp>
      <p:pic>
        <p:nvPicPr>
          <p:cNvPr id="4" name="Picture 4">
            <a:extLst>
              <a:ext uri="{FF2B5EF4-FFF2-40B4-BE49-F238E27FC236}">
                <a16:creationId xmlns:a16="http://schemas.microsoft.com/office/drawing/2014/main" id="{20041122-CA9A-05F2-8158-17BD8F4E6423}"/>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lose up of open source software score card">
            <a:extLst>
              <a:ext uri="{FF2B5EF4-FFF2-40B4-BE49-F238E27FC236}">
                <a16:creationId xmlns:a16="http://schemas.microsoft.com/office/drawing/2014/main" id="{5EC5AB1C-E66F-584A-8F84-9E6A8CBD8243}"/>
              </a:ext>
            </a:extLst>
          </p:cNvPr>
          <p:cNvPicPr>
            <a:picLocks noChangeAspect="1"/>
          </p:cNvPicPr>
          <p:nvPr/>
        </p:nvPicPr>
        <p:blipFill>
          <a:blip r:embed="rId3"/>
          <a:stretch>
            <a:fillRect/>
          </a:stretch>
        </p:blipFill>
        <p:spPr>
          <a:xfrm>
            <a:off x="1815634" y="1"/>
            <a:ext cx="14656732" cy="9771154"/>
          </a:xfrm>
          <a:prstGeom prst="rect">
            <a:avLst/>
          </a:prstGeom>
        </p:spPr>
      </p:pic>
      <p:pic>
        <p:nvPicPr>
          <p:cNvPr id="4" name="Picture 4">
            <a:extLst>
              <a:ext uri="{FF2B5EF4-FFF2-40B4-BE49-F238E27FC236}">
                <a16:creationId xmlns:a16="http://schemas.microsoft.com/office/drawing/2014/main" id="{C28D962A-6049-EBD4-6AE9-4FB54A7ED6D3}"/>
              </a:ext>
            </a:extLst>
          </p:cNvPr>
          <p:cNvPicPr>
            <a:picLocks noChangeAspect="1"/>
          </p:cNvPicPr>
          <p:nvPr/>
        </p:nvPicPr>
        <p:blipFill>
          <a:blip r:embed="rId4"/>
          <a:srcRect/>
          <a:stretch>
            <a:fillRect/>
          </a:stretch>
        </p:blipFill>
        <p:spPr>
          <a:xfrm>
            <a:off x="0" y="9327301"/>
            <a:ext cx="3987669" cy="959699"/>
          </a:xfrm>
          <a:prstGeom prst="rect">
            <a:avLst/>
          </a:prstGeom>
        </p:spPr>
      </p:pic>
    </p:spTree>
    <p:extLst>
      <p:ext uri="{BB962C8B-B14F-4D97-AF65-F5344CB8AC3E}">
        <p14:creationId xmlns:p14="http://schemas.microsoft.com/office/powerpoint/2010/main" val="376403777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Title 2"/>
          <p:cNvSpPr txBox="1">
            <a:spLocks noGrp="1"/>
          </p:cNvSpPr>
          <p:nvPr>
            <p:ph type="title"/>
          </p:nvPr>
        </p:nvSpPr>
        <p:spPr>
          <a:xfrm>
            <a:off x="2714627" y="6777634"/>
            <a:ext cx="12858750" cy="2081448"/>
          </a:xfrm>
          <a:prstGeom prst="rect">
            <a:avLst/>
          </a:prstGeom>
        </p:spPr>
        <p:txBody>
          <a:bodyPr>
            <a:noAutofit/>
          </a:bodyPr>
          <a:lstStyle>
            <a:lvl1pPr defTabSz="297941">
              <a:defRPr sz="8670">
                <a:solidFill>
                  <a:srgbClr val="FFFFFF"/>
                </a:solidFill>
              </a:defRPr>
            </a:lvl1pPr>
          </a:lstStyle>
          <a:p>
            <a:pPr algn="ctr"/>
            <a:r>
              <a:rPr lang="en-US" sz="6400" dirty="0">
                <a:solidFill>
                  <a:schemeClr val="tx1"/>
                </a:solidFill>
              </a:rPr>
              <a:t>Open Source is Free</a:t>
            </a:r>
            <a:br>
              <a:rPr lang="en-US" sz="6400" dirty="0">
                <a:solidFill>
                  <a:schemeClr val="tx1"/>
                </a:solidFill>
              </a:rPr>
            </a:br>
            <a:r>
              <a:rPr lang="en-US" sz="6400" dirty="0">
                <a:solidFill>
                  <a:schemeClr val="tx1"/>
                </a:solidFill>
              </a:rPr>
              <a:t>Like Getting a “Free Puppy”</a:t>
            </a:r>
            <a:endParaRPr sz="6400" dirty="0">
              <a:solidFill>
                <a:schemeClr val="tx1"/>
              </a:solidFill>
            </a:endParaRPr>
          </a:p>
        </p:txBody>
      </p:sp>
      <p:sp>
        <p:nvSpPr>
          <p:cNvPr id="468" name="Content Placeholder 3"/>
          <p:cNvSpPr txBox="1">
            <a:spLocks noGrp="1"/>
          </p:cNvSpPr>
          <p:nvPr>
            <p:ph type="body" idx="1"/>
          </p:nvPr>
        </p:nvSpPr>
        <p:spPr>
          <a:xfrm>
            <a:off x="2714627" y="978859"/>
            <a:ext cx="12858750" cy="5197234"/>
          </a:xfrm>
          <a:prstGeom prst="rect">
            <a:avLst/>
          </a:prstGeom>
        </p:spPr>
        <p:txBody>
          <a:bodyPr/>
          <a:lstStyle/>
          <a:p>
            <a:pPr lvl="2" defTabSz="418946">
              <a:spcBef>
                <a:spcPts val="1582"/>
              </a:spcBef>
              <a:defRPr sz="3672"/>
            </a:pPr>
            <a:r>
              <a:rPr dirty="0"/>
              <a:t>      </a:t>
            </a:r>
            <a:endParaRPr lang="en-US" dirty="0">
              <a:solidFill>
                <a:srgbClr val="FFFFFF"/>
              </a:solidFill>
            </a:endParaRPr>
          </a:p>
        </p:txBody>
      </p:sp>
      <p:pic>
        <p:nvPicPr>
          <p:cNvPr id="3" name="Picture 2">
            <a:extLst>
              <a:ext uri="{FF2B5EF4-FFF2-40B4-BE49-F238E27FC236}">
                <a16:creationId xmlns:a16="http://schemas.microsoft.com/office/drawing/2014/main" id="{D429CF12-CEFE-8642-BEB7-FF90EE40D5B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92584" y="1186055"/>
            <a:ext cx="8502832" cy="4782842"/>
          </a:xfrm>
          <a:prstGeom prst="rect">
            <a:avLst/>
          </a:prstGeom>
        </p:spPr>
      </p:pic>
      <p:pic>
        <p:nvPicPr>
          <p:cNvPr id="5" name="Picture 4">
            <a:extLst>
              <a:ext uri="{FF2B5EF4-FFF2-40B4-BE49-F238E27FC236}">
                <a16:creationId xmlns:a16="http://schemas.microsoft.com/office/drawing/2014/main" id="{966A3384-FA70-F869-284B-90F5EDFEE687}"/>
              </a:ext>
            </a:extLst>
          </p:cNvPr>
          <p:cNvPicPr>
            <a:picLocks noChangeAspect="1"/>
          </p:cNvPicPr>
          <p:nvPr/>
        </p:nvPicPr>
        <p:blipFill>
          <a:blip r:embed="rId4"/>
          <a:srcRect/>
          <a:stretch>
            <a:fillRect/>
          </a:stretch>
        </p:blipFill>
        <p:spPr>
          <a:xfrm>
            <a:off x="0" y="9327301"/>
            <a:ext cx="3987669" cy="959699"/>
          </a:xfrm>
          <a:prstGeom prst="rect">
            <a:avLst/>
          </a:prstGeom>
        </p:spPr>
      </p:pic>
    </p:spTree>
    <p:extLst>
      <p:ext uri="{BB962C8B-B14F-4D97-AF65-F5344CB8AC3E}">
        <p14:creationId xmlns:p14="http://schemas.microsoft.com/office/powerpoint/2010/main" val="3008100268"/>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Movie poster from Underworld depecting a death dealer">
            <a:extLst>
              <a:ext uri="{FF2B5EF4-FFF2-40B4-BE49-F238E27FC236}">
                <a16:creationId xmlns:a16="http://schemas.microsoft.com/office/drawing/2014/main" id="{73C293ED-E58C-314A-81FC-13153B64EF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2478" y="3557351"/>
            <a:ext cx="2655928" cy="3491878"/>
          </a:xfrm>
          <a:prstGeom prst="rect">
            <a:avLst/>
          </a:prstGeom>
        </p:spPr>
      </p:pic>
      <p:sp>
        <p:nvSpPr>
          <p:cNvPr id="3" name="TextBox 2">
            <a:extLst>
              <a:ext uri="{FF2B5EF4-FFF2-40B4-BE49-F238E27FC236}">
                <a16:creationId xmlns:a16="http://schemas.microsoft.com/office/drawing/2014/main" id="{51583FC2-23FB-014C-8242-86B4745DEB3B}"/>
              </a:ext>
            </a:extLst>
          </p:cNvPr>
          <p:cNvSpPr txBox="1"/>
          <p:nvPr/>
        </p:nvSpPr>
        <p:spPr>
          <a:xfrm>
            <a:off x="5437542" y="541683"/>
            <a:ext cx="6866463" cy="14998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defTabSz="616098" hangingPunct="0">
              <a:spcBef>
                <a:spcPts val="2532"/>
              </a:spcBef>
            </a:pPr>
            <a:r>
              <a:rPr lang="en-US" sz="6960" dirty="0">
                <a:solidFill>
                  <a:schemeClr val="bg1"/>
                </a:solidFill>
                <a:latin typeface="Avenir Next Medium"/>
                <a:ea typeface="Avenir Next Medium"/>
                <a:cs typeface="Avenir Next Medium"/>
                <a:sym typeface="Avenir Next Medium"/>
              </a:rPr>
              <a:t>COMING SOON</a:t>
            </a:r>
          </a:p>
        </p:txBody>
      </p:sp>
      <p:sp>
        <p:nvSpPr>
          <p:cNvPr id="4" name="TextBox 3">
            <a:extLst>
              <a:ext uri="{FF2B5EF4-FFF2-40B4-BE49-F238E27FC236}">
                <a16:creationId xmlns:a16="http://schemas.microsoft.com/office/drawing/2014/main" id="{D521FF28-836E-6745-9C67-2573E2A417F5}"/>
              </a:ext>
            </a:extLst>
          </p:cNvPr>
          <p:cNvSpPr txBox="1"/>
          <p:nvPr/>
        </p:nvSpPr>
        <p:spPr>
          <a:xfrm>
            <a:off x="3250406" y="2045715"/>
            <a:ext cx="11544025" cy="13050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defTabSz="616098" hangingPunct="0">
              <a:spcBef>
                <a:spcPts val="2532"/>
              </a:spcBef>
            </a:pPr>
            <a:r>
              <a:rPr lang="en-US" sz="5694" dirty="0">
                <a:solidFill>
                  <a:schemeClr val="bg1"/>
                </a:solidFill>
                <a:latin typeface="Wide Latin" panose="020A0A07050505020404" pitchFamily="18" charset="77"/>
              </a:rPr>
              <a:t>SECUREWORLD</a:t>
            </a:r>
            <a:endParaRPr lang="en-US" sz="5694" dirty="0">
              <a:solidFill>
                <a:schemeClr val="bg1"/>
              </a:solidFill>
              <a:latin typeface="Wide Latin" panose="020A0A07050505020404" pitchFamily="18" charset="77"/>
              <a:sym typeface="Avenir Next Medium"/>
            </a:endParaRPr>
          </a:p>
        </p:txBody>
      </p:sp>
      <p:sp>
        <p:nvSpPr>
          <p:cNvPr id="5" name="TextBox 4">
            <a:extLst>
              <a:ext uri="{FF2B5EF4-FFF2-40B4-BE49-F238E27FC236}">
                <a16:creationId xmlns:a16="http://schemas.microsoft.com/office/drawing/2014/main" id="{C3FE3EB4-A103-6145-8635-B79A2A4880DE}"/>
              </a:ext>
            </a:extLst>
          </p:cNvPr>
          <p:cNvSpPr txBox="1"/>
          <p:nvPr/>
        </p:nvSpPr>
        <p:spPr>
          <a:xfrm>
            <a:off x="4162685" y="7179232"/>
            <a:ext cx="9722698" cy="20554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3578" tIns="53578" rIns="53578" bIns="53578" numCol="1" spcCol="38100" rtlCol="0" anchor="ctr">
            <a:spAutoFit/>
          </a:bodyPr>
          <a:lstStyle/>
          <a:p>
            <a:pPr algn="ctr"/>
            <a:r>
              <a:rPr lang="en-US" sz="4218" dirty="0">
                <a:solidFill>
                  <a:schemeClr val="bg1"/>
                </a:solidFill>
              </a:rPr>
              <a:t>There are no silver bullets and the werewolves will eat you, there is no one tool to manage all risk </a:t>
            </a:r>
          </a:p>
        </p:txBody>
      </p:sp>
      <p:sp>
        <p:nvSpPr>
          <p:cNvPr id="6" name="TextBox 5">
            <a:extLst>
              <a:ext uri="{FF2B5EF4-FFF2-40B4-BE49-F238E27FC236}">
                <a16:creationId xmlns:a16="http://schemas.microsoft.com/office/drawing/2014/main" id="{3452FAC0-19E1-6141-9DF5-0694909ED611}"/>
              </a:ext>
            </a:extLst>
          </p:cNvPr>
          <p:cNvSpPr txBox="1"/>
          <p:nvPr/>
        </p:nvSpPr>
        <p:spPr>
          <a:xfrm>
            <a:off x="2633736" y="9304426"/>
            <a:ext cx="2447817" cy="94804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defTabSz="616098" hangingPunct="0">
              <a:spcBef>
                <a:spcPts val="2532"/>
              </a:spcBef>
            </a:pPr>
            <a:r>
              <a:rPr lang="en-US" sz="3374" dirty="0">
                <a:solidFill>
                  <a:schemeClr val="bg1"/>
                </a:solidFill>
                <a:latin typeface="Avenir Next Medium"/>
                <a:ea typeface="Avenir Next Medium"/>
                <a:cs typeface="Avenir Next Medium"/>
                <a:sym typeface="Avenir Next Medium"/>
              </a:rPr>
              <a:t>Fall of 2022</a:t>
            </a:r>
          </a:p>
        </p:txBody>
      </p:sp>
      <p:sp>
        <p:nvSpPr>
          <p:cNvPr id="10" name="TextBox 9">
            <a:extLst>
              <a:ext uri="{FF2B5EF4-FFF2-40B4-BE49-F238E27FC236}">
                <a16:creationId xmlns:a16="http://schemas.microsoft.com/office/drawing/2014/main" id="{CD4094E6-9083-174D-A147-16BFF3E50102}"/>
              </a:ext>
            </a:extLst>
          </p:cNvPr>
          <p:cNvSpPr txBox="1"/>
          <p:nvPr/>
        </p:nvSpPr>
        <p:spPr>
          <a:xfrm>
            <a:off x="6734369" y="9778450"/>
            <a:ext cx="4085830" cy="3353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r>
              <a:rPr lang="en-US" sz="1476" dirty="0">
                <a:solidFill>
                  <a:schemeClr val="bg1"/>
                </a:solidFill>
                <a:hlinkClick r:id="rId4">
                  <a:extLst>
                    <a:ext uri="{A12FA001-AC4F-418D-AE19-62706E023703}">
                      <ahyp:hlinkClr xmlns:ahyp="http://schemas.microsoft.com/office/drawing/2018/hyperlinkcolor" val="tx"/>
                    </a:ext>
                  </a:extLst>
                </a:hlinkClick>
              </a:rPr>
              <a:t>https://www.sonypictures.com/movies/underworld</a:t>
            </a:r>
            <a:endParaRPr lang="en-US" sz="2110" dirty="0">
              <a:solidFill>
                <a:schemeClr val="bg1"/>
              </a:solidFill>
              <a:latin typeface="Avenir Next Medium"/>
              <a:ea typeface="Avenir Next Medium"/>
              <a:cs typeface="Avenir Next Medium"/>
              <a:sym typeface="Avenir Next Medium"/>
            </a:endParaRPr>
          </a:p>
        </p:txBody>
      </p:sp>
    </p:spTree>
    <p:extLst>
      <p:ext uri="{BB962C8B-B14F-4D97-AF65-F5344CB8AC3E}">
        <p14:creationId xmlns:p14="http://schemas.microsoft.com/office/powerpoint/2010/main" val="2860331593"/>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 name="Thank you"/>
          <p:cNvSpPr txBox="1"/>
          <p:nvPr/>
        </p:nvSpPr>
        <p:spPr>
          <a:xfrm>
            <a:off x="6147128" y="1128799"/>
            <a:ext cx="5475580" cy="14063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3578" tIns="53578" rIns="53578" bIns="53578" anchor="ctr">
            <a:spAutoFit/>
          </a:bodyPr>
          <a:lstStyle>
            <a:lvl1pPr>
              <a:defRPr sz="8000">
                <a:solidFill>
                  <a:srgbClr val="F5FDFF"/>
                </a:solidFill>
              </a:defRPr>
            </a:lvl1pPr>
          </a:lstStyle>
          <a:p>
            <a:endParaRPr sz="8436" dirty="0"/>
          </a:p>
        </p:txBody>
      </p:sp>
      <p:sp>
        <p:nvSpPr>
          <p:cNvPr id="473" name="LinkedIn: https://www.linkedin.com/in/mikide/"/>
          <p:cNvSpPr txBox="1"/>
          <p:nvPr/>
        </p:nvSpPr>
        <p:spPr>
          <a:xfrm>
            <a:off x="5642243" y="6346219"/>
            <a:ext cx="7322806" cy="4978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p>
            <a:pPr>
              <a:defRPr sz="2400"/>
            </a:pPr>
            <a:r>
              <a:rPr sz="2532" dirty="0">
                <a:solidFill>
                  <a:schemeClr val="bg1"/>
                </a:solidFill>
              </a:rPr>
              <a:t>LinkedIn: </a:t>
            </a:r>
            <a:r>
              <a:rPr sz="2532" b="1" dirty="0">
                <a:solidFill>
                  <a:schemeClr val="bg1"/>
                </a:solidFill>
                <a:latin typeface="Avenir Next"/>
                <a:ea typeface="Avenir Next"/>
                <a:cs typeface="Avenir Next"/>
                <a:sym typeface="Avenir Next"/>
              </a:rPr>
              <a:t>https://</a:t>
            </a:r>
            <a:r>
              <a:rPr sz="2532" b="1" dirty="0" err="1">
                <a:solidFill>
                  <a:schemeClr val="bg1"/>
                </a:solidFill>
                <a:latin typeface="Avenir Next"/>
                <a:ea typeface="Avenir Next"/>
                <a:cs typeface="Avenir Next"/>
                <a:sym typeface="Avenir Next"/>
              </a:rPr>
              <a:t>www.linkedin.com</a:t>
            </a:r>
            <a:r>
              <a:rPr sz="2532" b="1" dirty="0">
                <a:solidFill>
                  <a:schemeClr val="bg1"/>
                </a:solidFill>
                <a:latin typeface="Avenir Next"/>
                <a:ea typeface="Avenir Next"/>
                <a:cs typeface="Avenir Next"/>
                <a:sym typeface="Avenir Next"/>
              </a:rPr>
              <a:t>/in/</a:t>
            </a:r>
            <a:r>
              <a:rPr sz="2532" b="1" dirty="0" err="1">
                <a:solidFill>
                  <a:schemeClr val="bg1"/>
                </a:solidFill>
                <a:latin typeface="Avenir Next"/>
                <a:ea typeface="Avenir Next"/>
                <a:cs typeface="Avenir Next"/>
                <a:sym typeface="Avenir Next"/>
              </a:rPr>
              <a:t>mikide</a:t>
            </a:r>
            <a:r>
              <a:rPr sz="2532" b="1" dirty="0">
                <a:solidFill>
                  <a:schemeClr val="bg1"/>
                </a:solidFill>
                <a:latin typeface="Avenir Next"/>
                <a:ea typeface="Avenir Next"/>
                <a:cs typeface="Avenir Next"/>
                <a:sym typeface="Avenir Next"/>
              </a:rPr>
              <a:t>/</a:t>
            </a:r>
          </a:p>
        </p:txBody>
      </p:sp>
      <p:sp>
        <p:nvSpPr>
          <p:cNvPr id="474" name="Twitter: @theDawgCr8"/>
          <p:cNvSpPr txBox="1"/>
          <p:nvPr/>
        </p:nvSpPr>
        <p:spPr>
          <a:xfrm>
            <a:off x="5618197" y="6874299"/>
            <a:ext cx="3475214" cy="4978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p>
            <a:pPr>
              <a:defRPr sz="2400"/>
            </a:pPr>
            <a:r>
              <a:rPr sz="2532" dirty="0">
                <a:solidFill>
                  <a:schemeClr val="bg1"/>
                </a:solidFill>
              </a:rPr>
              <a:t>Twitter: </a:t>
            </a:r>
            <a:r>
              <a:rPr sz="2532" b="1" dirty="0">
                <a:solidFill>
                  <a:schemeClr val="bg1"/>
                </a:solidFill>
                <a:latin typeface="Avenir Next"/>
                <a:ea typeface="Avenir Next"/>
                <a:cs typeface="Avenir Next"/>
                <a:sym typeface="Avenir Next"/>
              </a:rPr>
              <a:t>@theDawgCr8</a:t>
            </a:r>
          </a:p>
        </p:txBody>
      </p:sp>
      <p:sp>
        <p:nvSpPr>
          <p:cNvPr id="475" name="Intel Credits: Terri Oda, Tiberius Heflin, Bill Roberts, John Anderson"/>
          <p:cNvSpPr txBox="1"/>
          <p:nvPr/>
        </p:nvSpPr>
        <p:spPr>
          <a:xfrm>
            <a:off x="3317485" y="9289597"/>
            <a:ext cx="10450393" cy="4978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lvl1pPr>
              <a:defRPr sz="2400"/>
            </a:lvl1pPr>
          </a:lstStyle>
          <a:p>
            <a:r>
              <a:rPr sz="2532" dirty="0">
                <a:solidFill>
                  <a:schemeClr val="bg1"/>
                </a:solidFill>
              </a:rPr>
              <a:t>Intel Credits: Terri Oda, Tiberius Heflin, Bill Roberts, John Anderson</a:t>
            </a:r>
            <a:r>
              <a:rPr lang="en-US" sz="2532" dirty="0">
                <a:solidFill>
                  <a:schemeClr val="bg1"/>
                </a:solidFill>
              </a:rPr>
              <a:t>, Ryan Ware</a:t>
            </a:r>
            <a:endParaRPr sz="2532" dirty="0">
              <a:solidFill>
                <a:schemeClr val="bg1"/>
              </a:solidFill>
            </a:endParaRPr>
          </a:p>
        </p:txBody>
      </p:sp>
      <p:sp>
        <p:nvSpPr>
          <p:cNvPr id="476" name="Email: sec-princess@unroutable.me" descr="Email: miki.demeter@intel.com&#13;&#10;"/>
          <p:cNvSpPr txBox="1"/>
          <p:nvPr/>
        </p:nvSpPr>
        <p:spPr>
          <a:xfrm>
            <a:off x="5642241" y="8134663"/>
            <a:ext cx="4279281" cy="4978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3578" tIns="53578" rIns="53578" bIns="53578" anchor="ctr">
            <a:spAutoFit/>
          </a:bodyPr>
          <a:lstStyle/>
          <a:p>
            <a:pPr>
              <a:defRPr sz="2400"/>
            </a:pPr>
            <a:r>
              <a:rPr sz="2532" dirty="0">
                <a:solidFill>
                  <a:schemeClr val="bg1"/>
                </a:solidFill>
              </a:rPr>
              <a:t>Email: </a:t>
            </a:r>
            <a:r>
              <a:rPr lang="en-US" sz="2532" u="sng" dirty="0">
                <a:solidFill>
                  <a:schemeClr val="bg1"/>
                </a:solidFill>
                <a:hlinkClick r:id="rId3">
                  <a:extLst>
                    <a:ext uri="{A12FA001-AC4F-418D-AE19-62706E023703}">
                      <ahyp:hlinkClr xmlns:ahyp="http://schemas.microsoft.com/office/drawing/2018/hyperlinkcolor" val="tx"/>
                    </a:ext>
                  </a:extLst>
                </a:hlinkClick>
              </a:rPr>
              <a:t>miki.demeter@intel.com</a:t>
            </a:r>
            <a:endParaRPr sz="2532" u="sng" dirty="0">
              <a:solidFill>
                <a:schemeClr val="bg1"/>
              </a:solidFill>
              <a:hlinkClick r:id="rId3">
                <a:extLst>
                  <a:ext uri="{A12FA001-AC4F-418D-AE19-62706E023703}">
                    <ahyp:hlinkClr xmlns:ahyp="http://schemas.microsoft.com/office/drawing/2018/hyperlinkcolor" val="tx"/>
                  </a:ext>
                </a:extLst>
              </a:hlinkClick>
            </a:endParaRPr>
          </a:p>
        </p:txBody>
      </p:sp>
      <p:pic>
        <p:nvPicPr>
          <p:cNvPr id="478" name="Miki_Demeter-45.jpg"/>
          <p:cNvPicPr>
            <a:picLocks noChangeAspect="1"/>
          </p:cNvPicPr>
          <p:nvPr/>
        </p:nvPicPr>
        <p:blipFill>
          <a:blip r:embed="rId4">
            <a:extLst>
              <a:ext uri="{28A0092B-C50C-407E-A947-70E740481C1C}">
                <a14:useLocalDpi xmlns:a14="http://schemas.microsoft.com/office/drawing/2010/main" val="0"/>
              </a:ext>
            </a:extLst>
          </a:blip>
          <a:srcRect/>
          <a:stretch/>
        </p:blipFill>
        <p:spPr>
          <a:xfrm>
            <a:off x="7975541" y="2718934"/>
            <a:ext cx="2336922" cy="3498260"/>
          </a:xfrm>
          <a:prstGeom prst="rect">
            <a:avLst/>
          </a:prstGeom>
          <a:ln w="12700">
            <a:miter lim="400000"/>
          </a:ln>
        </p:spPr>
      </p:pic>
      <p:sp>
        <p:nvSpPr>
          <p:cNvPr id="2" name="TextBox 1">
            <a:extLst>
              <a:ext uri="{FF2B5EF4-FFF2-40B4-BE49-F238E27FC236}">
                <a16:creationId xmlns:a16="http://schemas.microsoft.com/office/drawing/2014/main" id="{904D6EB2-10F9-1046-83DA-48B3FAC9AA77}"/>
              </a:ext>
            </a:extLst>
          </p:cNvPr>
          <p:cNvSpPr txBox="1"/>
          <p:nvPr/>
        </p:nvSpPr>
        <p:spPr>
          <a:xfrm>
            <a:off x="5642240" y="7486773"/>
            <a:ext cx="5550205" cy="4978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r>
              <a:rPr lang="en-US" sz="2532" dirty="0">
                <a:solidFill>
                  <a:schemeClr val="bg1"/>
                </a:solidFill>
              </a:rPr>
              <a:t>GitHub: </a:t>
            </a:r>
            <a:r>
              <a:rPr lang="en-US" sz="2532" b="1" dirty="0">
                <a:solidFill>
                  <a:schemeClr val="bg1"/>
                </a:solidFill>
              </a:rPr>
              <a:t>https://</a:t>
            </a:r>
            <a:r>
              <a:rPr lang="en-US" sz="2532" b="1" dirty="0" err="1">
                <a:solidFill>
                  <a:schemeClr val="bg1"/>
                </a:solidFill>
              </a:rPr>
              <a:t>github.com</a:t>
            </a:r>
            <a:r>
              <a:rPr lang="en-US" sz="2532" b="1" dirty="0">
                <a:solidFill>
                  <a:schemeClr val="bg1"/>
                </a:solidFill>
              </a:rPr>
              <a:t>/sec-princess</a:t>
            </a:r>
            <a:endParaRPr lang="en-US" sz="2532" b="1" dirty="0">
              <a:solidFill>
                <a:schemeClr val="bg1"/>
              </a:solidFill>
              <a:sym typeface="Avenir Next Medium"/>
            </a:endParaRPr>
          </a:p>
        </p:txBody>
      </p:sp>
      <p:sp>
        <p:nvSpPr>
          <p:cNvPr id="3" name="TextBox 2">
            <a:extLst>
              <a:ext uri="{FF2B5EF4-FFF2-40B4-BE49-F238E27FC236}">
                <a16:creationId xmlns:a16="http://schemas.microsoft.com/office/drawing/2014/main" id="{B389602F-51E7-264C-8FB0-E13C9DBFC26D}"/>
              </a:ext>
            </a:extLst>
          </p:cNvPr>
          <p:cNvSpPr txBox="1"/>
          <p:nvPr/>
        </p:nvSpPr>
        <p:spPr>
          <a:xfrm>
            <a:off x="3668775" y="316871"/>
            <a:ext cx="9781684" cy="6923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r>
              <a:rPr lang="en-US" sz="3796" dirty="0">
                <a:solidFill>
                  <a:schemeClr val="bg1">
                    <a:lumMod val="10000"/>
                    <a:lumOff val="90000"/>
                  </a:schemeClr>
                </a:solidFill>
                <a:hlinkClick r:id="rId5">
                  <a:extLst>
                    <a:ext uri="{A12FA001-AC4F-418D-AE19-62706E023703}">
                      <ahyp:hlinkClr xmlns:ahyp="http://schemas.microsoft.com/office/drawing/2018/hyperlinkcolor" val="tx"/>
                    </a:ext>
                  </a:extLst>
                </a:hlinkClick>
              </a:rPr>
              <a:t>Please Support https://www.transtechsocial.org/</a:t>
            </a:r>
            <a:endParaRPr lang="en-US" sz="3796" dirty="0">
              <a:solidFill>
                <a:schemeClr val="bg1">
                  <a:lumMod val="10000"/>
                  <a:lumOff val="90000"/>
                </a:schemeClr>
              </a:solidFill>
              <a:sym typeface="Avenir Next Medium"/>
            </a:endParaRP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ontent Placeholder 1"/>
          <p:cNvSpPr txBox="1">
            <a:spLocks noGrp="1"/>
          </p:cNvSpPr>
          <p:nvPr>
            <p:ph type="body" sz="quarter" idx="1"/>
          </p:nvPr>
        </p:nvSpPr>
        <p:spPr>
          <a:xfrm>
            <a:off x="623400" y="3086100"/>
            <a:ext cx="17041200" cy="5276950"/>
          </a:xfrm>
          <a:prstGeom prst="rect">
            <a:avLst/>
          </a:prstGeom>
        </p:spPr>
        <p:txBody>
          <a:bodyPr/>
          <a:lstStyle>
            <a:lvl1pPr defTabSz="502412">
              <a:spcBef>
                <a:spcPts val="1900"/>
              </a:spcBef>
              <a:defRPr sz="4644"/>
            </a:lvl1pPr>
          </a:lstStyle>
          <a:p>
            <a:pPr marL="228600" indent="0" algn="ctr">
              <a:buNone/>
            </a:pPr>
            <a:r>
              <a:rPr sz="8000" dirty="0"/>
              <a:t>I want to enable you to ship more secure better quality open source software.</a:t>
            </a:r>
          </a:p>
        </p:txBody>
      </p:sp>
      <p:pic>
        <p:nvPicPr>
          <p:cNvPr id="3" name="Picture 4">
            <a:extLst>
              <a:ext uri="{FF2B5EF4-FFF2-40B4-BE49-F238E27FC236}">
                <a16:creationId xmlns:a16="http://schemas.microsoft.com/office/drawing/2014/main" id="{B45E0045-91E7-7F99-481E-025C8AADA53F}"/>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4" name="Group 3">
            <a:extLst>
              <a:ext uri="{FF2B5EF4-FFF2-40B4-BE49-F238E27FC236}">
                <a16:creationId xmlns:a16="http://schemas.microsoft.com/office/drawing/2014/main" id="{3F520D0A-B023-2DA5-EAA7-ACF19D2C7BCA}"/>
              </a:ext>
            </a:extLst>
          </p:cNvPr>
          <p:cNvGrpSpPr/>
          <p:nvPr/>
        </p:nvGrpSpPr>
        <p:grpSpPr>
          <a:xfrm>
            <a:off x="0" y="0"/>
            <a:ext cx="18288000" cy="2544751"/>
            <a:chOff x="0" y="0"/>
            <a:chExt cx="6671512" cy="928332"/>
          </a:xfrm>
        </p:grpSpPr>
        <p:sp>
          <p:nvSpPr>
            <p:cNvPr id="5" name="Freeform 4">
              <a:extLst>
                <a:ext uri="{FF2B5EF4-FFF2-40B4-BE49-F238E27FC236}">
                  <a16:creationId xmlns:a16="http://schemas.microsoft.com/office/drawing/2014/main" id="{718F00B4-A8B3-3CCE-616E-6F03B70E0FD8}"/>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8"/>
          <p:cNvSpPr txBox="1">
            <a:spLocks noGrp="1"/>
          </p:cNvSpPr>
          <p:nvPr>
            <p:ph type="body" idx="1"/>
          </p:nvPr>
        </p:nvSpPr>
        <p:spPr>
          <a:xfrm>
            <a:off x="3060600" y="4191550"/>
            <a:ext cx="11997600" cy="1210200"/>
          </a:xfrm>
          <a:prstGeom prst="rect">
            <a:avLst/>
          </a:prstGeom>
        </p:spPr>
        <p:txBody>
          <a:bodyPr spcFirstLastPara="1" vert="horz" wrap="square" lIns="182850" tIns="182850" rIns="182850" bIns="182850" rtlCol="0" anchor="ctr" anchorCtr="0">
            <a:noAutofit/>
          </a:bodyPr>
          <a:lstStyle/>
          <a:p>
            <a:pPr marL="0" indent="0"/>
            <a:r>
              <a:rPr lang="en" sz="9000">
                <a:latin typeface="Poppins SemiBold"/>
                <a:ea typeface="Poppins SemiBold"/>
                <a:cs typeface="Poppins SemiBold"/>
                <a:sym typeface="Poppins SemiBold"/>
              </a:rPr>
              <a:t>QUESTIONS?</a:t>
            </a:r>
            <a:endParaRPr sz="9000">
              <a:latin typeface="Poppins SemiBold"/>
              <a:ea typeface="Poppins SemiBold"/>
              <a:cs typeface="Poppins SemiBold"/>
              <a:sym typeface="Poppins SemiBold"/>
            </a:endParaRPr>
          </a:p>
        </p:txBody>
      </p:sp>
      <p:pic>
        <p:nvPicPr>
          <p:cNvPr id="106" name="Google Shape;106;p18"/>
          <p:cNvPicPr preferRelativeResize="0"/>
          <p:nvPr/>
        </p:nvPicPr>
        <p:blipFill>
          <a:blip r:embed="rId3">
            <a:alphaModFix/>
          </a:blip>
          <a:stretch>
            <a:fillRect/>
          </a:stretch>
        </p:blipFill>
        <p:spPr>
          <a:xfrm rot="10800000" flipH="1">
            <a:off x="0" y="9925851"/>
            <a:ext cx="18423952" cy="361150"/>
          </a:xfrm>
          <a:prstGeom prst="rect">
            <a:avLst/>
          </a:prstGeom>
          <a:noFill/>
          <a:ln>
            <a:noFill/>
          </a:ln>
        </p:spPr>
      </p:pic>
      <p:pic>
        <p:nvPicPr>
          <p:cNvPr id="4" name="Picture 4">
            <a:extLst>
              <a:ext uri="{FF2B5EF4-FFF2-40B4-BE49-F238E27FC236}">
                <a16:creationId xmlns:a16="http://schemas.microsoft.com/office/drawing/2014/main" id="{19E01401-FDD1-5655-021F-6CAE8F927DBB}"/>
              </a:ext>
            </a:extLst>
          </p:cNvPr>
          <p:cNvPicPr>
            <a:picLocks noChangeAspect="1"/>
          </p:cNvPicPr>
          <p:nvPr/>
        </p:nvPicPr>
        <p:blipFill>
          <a:blip r:embed="rId4"/>
          <a:srcRect/>
          <a:stretch>
            <a:fillRect/>
          </a:stretch>
        </p:blipFill>
        <p:spPr>
          <a:xfrm>
            <a:off x="5661174" y="1181100"/>
            <a:ext cx="6965651" cy="1676400"/>
          </a:xfrm>
          <a:prstGeom prst="rect">
            <a:avLst/>
          </a:prstGeom>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9"/>
          <p:cNvSpPr/>
          <p:nvPr/>
        </p:nvSpPr>
        <p:spPr>
          <a:xfrm>
            <a:off x="0" y="5563300"/>
            <a:ext cx="18288000" cy="1552200"/>
          </a:xfrm>
          <a:prstGeom prst="rect">
            <a:avLst/>
          </a:prstGeom>
          <a:solidFill>
            <a:schemeClr val="dk1"/>
          </a:solidFill>
          <a:ln>
            <a:noFill/>
          </a:ln>
        </p:spPr>
        <p:txBody>
          <a:bodyPr spcFirstLastPara="1" wrap="square" lIns="182850" tIns="182850" rIns="182850" bIns="182850" anchor="ctr" anchorCtr="0">
            <a:noAutofit/>
          </a:bodyPr>
          <a:lstStyle/>
          <a:p>
            <a:endParaRPr sz="3600"/>
          </a:p>
        </p:txBody>
      </p:sp>
      <p:pic>
        <p:nvPicPr>
          <p:cNvPr id="112" name="Google Shape;112;p19"/>
          <p:cNvPicPr preferRelativeResize="0"/>
          <p:nvPr/>
        </p:nvPicPr>
        <p:blipFill>
          <a:blip r:embed="rId3">
            <a:alphaModFix/>
          </a:blip>
          <a:stretch>
            <a:fillRect/>
          </a:stretch>
        </p:blipFill>
        <p:spPr>
          <a:xfrm rot="10800000" flipH="1">
            <a:off x="0" y="9925851"/>
            <a:ext cx="18423952" cy="361150"/>
          </a:xfrm>
          <a:prstGeom prst="rect">
            <a:avLst/>
          </a:prstGeom>
          <a:noFill/>
          <a:ln>
            <a:noFill/>
          </a:ln>
        </p:spPr>
      </p:pic>
      <p:sp>
        <p:nvSpPr>
          <p:cNvPr id="114" name="Google Shape;114;p19"/>
          <p:cNvSpPr txBox="1">
            <a:spLocks noGrp="1"/>
          </p:cNvSpPr>
          <p:nvPr>
            <p:ph type="body" idx="1"/>
          </p:nvPr>
        </p:nvSpPr>
        <p:spPr>
          <a:xfrm>
            <a:off x="5420876" y="5766700"/>
            <a:ext cx="7582200" cy="1145400"/>
          </a:xfrm>
          <a:prstGeom prst="rect">
            <a:avLst/>
          </a:prstGeom>
        </p:spPr>
        <p:txBody>
          <a:bodyPr spcFirstLastPara="1" vert="horz" wrap="square" lIns="182850" tIns="182850" rIns="182850" bIns="182850" rtlCol="0" anchor="ctr" anchorCtr="0">
            <a:noAutofit/>
          </a:bodyPr>
          <a:lstStyle/>
          <a:p>
            <a:pPr marL="0" indent="0"/>
            <a:r>
              <a:rPr lang="en" sz="6800" dirty="0">
                <a:solidFill>
                  <a:schemeClr val="lt1"/>
                </a:solidFill>
                <a:latin typeface="Poppins SemiBold"/>
                <a:ea typeface="Poppins SemiBold"/>
                <a:cs typeface="Poppins SemiBold"/>
                <a:sym typeface="Poppins SemiBold"/>
              </a:rPr>
              <a:t>Thank you!</a:t>
            </a:r>
            <a:endParaRPr sz="6800" dirty="0">
              <a:solidFill>
                <a:schemeClr val="lt1"/>
              </a:solidFill>
              <a:latin typeface="Poppins SemiBold"/>
              <a:ea typeface="Poppins SemiBold"/>
              <a:cs typeface="Poppins SemiBold"/>
              <a:sym typeface="Poppins SemiBold"/>
            </a:endParaRPr>
          </a:p>
        </p:txBody>
      </p:sp>
      <p:pic>
        <p:nvPicPr>
          <p:cNvPr id="6" name="Picture 4">
            <a:extLst>
              <a:ext uri="{FF2B5EF4-FFF2-40B4-BE49-F238E27FC236}">
                <a16:creationId xmlns:a16="http://schemas.microsoft.com/office/drawing/2014/main" id="{52C9943F-A39D-D2C2-951A-72694D3C6B59}"/>
              </a:ext>
            </a:extLst>
          </p:cNvPr>
          <p:cNvPicPr>
            <a:picLocks noChangeAspect="1"/>
          </p:cNvPicPr>
          <p:nvPr/>
        </p:nvPicPr>
        <p:blipFill>
          <a:blip r:embed="rId4"/>
          <a:srcRect/>
          <a:stretch>
            <a:fillRect/>
          </a:stretch>
        </p:blipFill>
        <p:spPr>
          <a:xfrm>
            <a:off x="5333701" y="1835937"/>
            <a:ext cx="7620598" cy="1834024"/>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4293594"/>
            <a:chOff x="0" y="0"/>
            <a:chExt cx="6671512" cy="1566315"/>
          </a:xfrm>
        </p:grpSpPr>
        <p:sp>
          <p:nvSpPr>
            <p:cNvPr id="3" name="Freeform 3"/>
            <p:cNvSpPr/>
            <p:nvPr/>
          </p:nvSpPr>
          <p:spPr>
            <a:xfrm>
              <a:off x="0" y="0"/>
              <a:ext cx="6671512" cy="1566315"/>
            </a:xfrm>
            <a:custGeom>
              <a:avLst/>
              <a:gdLst/>
              <a:ahLst/>
              <a:cxnLst/>
              <a:rect l="l" t="t" r="r" b="b"/>
              <a:pathLst>
                <a:path w="6671512" h="1566315">
                  <a:moveTo>
                    <a:pt x="0" y="0"/>
                  </a:moveTo>
                  <a:lnTo>
                    <a:pt x="6671512" y="0"/>
                  </a:lnTo>
                  <a:lnTo>
                    <a:pt x="6671512" y="1566315"/>
                  </a:lnTo>
                  <a:lnTo>
                    <a:pt x="0" y="1566315"/>
                  </a:lnTo>
                  <a:close/>
                </a:path>
              </a:pathLst>
            </a:custGeom>
            <a:solidFill>
              <a:srgbClr val="23BEC4"/>
            </a:solidFill>
          </p:spPr>
        </p:sp>
      </p:grpSp>
      <p:pic>
        <p:nvPicPr>
          <p:cNvPr id="4" name="Picture 4"/>
          <p:cNvPicPr>
            <a:picLocks noChangeAspect="1"/>
          </p:cNvPicPr>
          <p:nvPr/>
        </p:nvPicPr>
        <p:blipFill>
          <a:blip r:embed="rId2"/>
          <a:srcRect/>
          <a:stretch>
            <a:fillRect/>
          </a:stretch>
        </p:blipFill>
        <p:spPr>
          <a:xfrm>
            <a:off x="0" y="9327301"/>
            <a:ext cx="3987669" cy="959699"/>
          </a:xfrm>
          <a:prstGeom prst="rect">
            <a:avLst/>
          </a:prstGeom>
        </p:spPr>
      </p:pic>
      <p:sp>
        <p:nvSpPr>
          <p:cNvPr id="5" name="TextBox 5"/>
          <p:cNvSpPr txBox="1"/>
          <p:nvPr/>
        </p:nvSpPr>
        <p:spPr>
          <a:xfrm>
            <a:off x="7195712" y="1113846"/>
            <a:ext cx="3896577" cy="1846828"/>
          </a:xfrm>
          <a:prstGeom prst="rect">
            <a:avLst/>
          </a:prstGeom>
        </p:spPr>
        <p:txBody>
          <a:bodyPr lIns="0" tIns="0" rIns="0" bIns="0" rtlCol="0" anchor="t">
            <a:spAutoFit/>
          </a:bodyPr>
          <a:lstStyle/>
          <a:p>
            <a:pPr algn="ctr">
              <a:lnSpc>
                <a:spcPts val="15194"/>
              </a:lnSpc>
            </a:pPr>
            <a:r>
              <a:rPr lang="en-US" sz="10853">
                <a:solidFill>
                  <a:srgbClr val="FEFFFF"/>
                </a:solidFill>
                <a:latin typeface="Cherione"/>
              </a:rPr>
              <a:t>Title</a:t>
            </a:r>
          </a:p>
        </p:txBody>
      </p:sp>
      <p:sp>
        <p:nvSpPr>
          <p:cNvPr id="6" name="TextBox 6"/>
          <p:cNvSpPr txBox="1"/>
          <p:nvPr/>
        </p:nvSpPr>
        <p:spPr>
          <a:xfrm>
            <a:off x="3987669" y="4933950"/>
            <a:ext cx="10312663" cy="1784296"/>
          </a:xfrm>
          <a:prstGeom prst="rect">
            <a:avLst/>
          </a:prstGeom>
        </p:spPr>
        <p:txBody>
          <a:bodyPr lIns="0" tIns="0" rIns="0" bIns="0" rtlCol="0" anchor="t">
            <a:spAutoFit/>
          </a:bodyPr>
          <a:lstStyle/>
          <a:p>
            <a:pPr algn="ctr">
              <a:lnSpc>
                <a:spcPts val="14773"/>
              </a:lnSpc>
            </a:pPr>
            <a:r>
              <a:rPr lang="en-US" sz="10552">
                <a:solidFill>
                  <a:srgbClr val="000000"/>
                </a:solidFill>
                <a:latin typeface="Cherione"/>
              </a:rPr>
              <a:t>SubTitle</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
        <p:nvSpPr>
          <p:cNvPr id="5" name="TextBox 5"/>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a:solidFill>
                  <a:srgbClr val="FFFFFF"/>
                </a:solidFill>
                <a:latin typeface="Cherione"/>
              </a:rPr>
              <a:t>header</a:t>
            </a:r>
          </a:p>
        </p:txBody>
      </p:sp>
      <p:sp>
        <p:nvSpPr>
          <p:cNvPr id="6" name="TextBox 6"/>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
        <p:nvSpPr>
          <p:cNvPr id="7" name="TextBox 7"/>
          <p:cNvSpPr txBox="1"/>
          <p:nvPr/>
        </p:nvSpPr>
        <p:spPr>
          <a:xfrm>
            <a:off x="91440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
        <p:nvSpPr>
          <p:cNvPr id="5" name="TextBox 5"/>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a:solidFill>
                  <a:srgbClr val="FFFFFF"/>
                </a:solidFill>
                <a:latin typeface="Cherione"/>
              </a:rPr>
              <a:t>header</a:t>
            </a:r>
          </a:p>
        </p:txBody>
      </p:sp>
      <p:sp>
        <p:nvSpPr>
          <p:cNvPr id="6" name="TextBox 6"/>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
        <p:nvSpPr>
          <p:cNvPr id="7" name="TextBox 7"/>
          <p:cNvSpPr txBox="1"/>
          <p:nvPr/>
        </p:nvSpPr>
        <p:spPr>
          <a:xfrm>
            <a:off x="91440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5" name="TextBox 5"/>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dirty="0">
                <a:solidFill>
                  <a:srgbClr val="FFFFFF"/>
                </a:solidFill>
                <a:latin typeface="Cherione"/>
              </a:rPr>
              <a:t>header</a:t>
            </a:r>
          </a:p>
        </p:txBody>
      </p:sp>
      <p:sp>
        <p:nvSpPr>
          <p:cNvPr id="6" name="TextBox 6"/>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
        <p:nvSpPr>
          <p:cNvPr id="7" name="TextBox 7"/>
          <p:cNvSpPr txBox="1"/>
          <p:nvPr/>
        </p:nvSpPr>
        <p:spPr>
          <a:xfrm>
            <a:off x="91440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B8CB0"/>
            </a:solidFill>
          </p:spPr>
        </p:sp>
      </p:grpSp>
      <p:sp>
        <p:nvSpPr>
          <p:cNvPr id="5" name="TextBox 5"/>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a:solidFill>
                  <a:srgbClr val="FFFFFF"/>
                </a:solidFill>
                <a:latin typeface="Cherione"/>
              </a:rPr>
              <a:t>header</a:t>
            </a:r>
          </a:p>
        </p:txBody>
      </p:sp>
      <p:sp>
        <p:nvSpPr>
          <p:cNvPr id="6" name="TextBox 6"/>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
        <p:nvSpPr>
          <p:cNvPr id="7" name="TextBox 7"/>
          <p:cNvSpPr txBox="1"/>
          <p:nvPr/>
        </p:nvSpPr>
        <p:spPr>
          <a:xfrm>
            <a:off x="91440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
        <p:nvSpPr>
          <p:cNvPr id="5" name="TextBox 5"/>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dirty="0">
                <a:solidFill>
                  <a:srgbClr val="FFFFFF"/>
                </a:solidFill>
                <a:latin typeface="Cherione"/>
              </a:rPr>
              <a:t>header</a:t>
            </a:r>
          </a:p>
        </p:txBody>
      </p:sp>
      <p:sp>
        <p:nvSpPr>
          <p:cNvPr id="6" name="TextBox 6"/>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
        <p:nvSpPr>
          <p:cNvPr id="7" name="TextBox 7"/>
          <p:cNvSpPr txBox="1"/>
          <p:nvPr/>
        </p:nvSpPr>
        <p:spPr>
          <a:xfrm>
            <a:off x="91440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grpSp>
        <p:nvGrpSpPr>
          <p:cNvPr id="5" name="Group 5"/>
          <p:cNvGrpSpPr>
            <a:grpSpLocks noChangeAspect="1"/>
          </p:cNvGrpSpPr>
          <p:nvPr/>
        </p:nvGrpSpPr>
        <p:grpSpPr>
          <a:xfrm>
            <a:off x="11476228" y="3305153"/>
            <a:ext cx="3559929" cy="3676695"/>
            <a:chOff x="0" y="0"/>
            <a:chExt cx="6350000" cy="6558280"/>
          </a:xfrm>
        </p:grpSpPr>
        <p:sp>
          <p:nvSpPr>
            <p:cNvPr id="6" name="Freeform 6"/>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solidFill>
              <a:srgbClr val="FFFFFF"/>
            </a:solidFill>
            <a:ln>
              <a:solidFill>
                <a:srgbClr val="000000"/>
              </a:solidFill>
            </a:ln>
          </p:spPr>
        </p:sp>
        <p:sp>
          <p:nvSpPr>
            <p:cNvPr id="7" name="Freeform 7"/>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23BEC4"/>
            </a:solidFill>
          </p:spPr>
        </p:sp>
      </p:grpSp>
      <p:sp>
        <p:nvSpPr>
          <p:cNvPr id="8" name="TextBox 8"/>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a:solidFill>
                  <a:srgbClr val="FFFFFF"/>
                </a:solidFill>
                <a:latin typeface="Cherione"/>
              </a:rPr>
              <a:t>header</a:t>
            </a:r>
          </a:p>
        </p:txBody>
      </p:sp>
      <p:sp>
        <p:nvSpPr>
          <p:cNvPr id="9" name="TextBox 9"/>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75629E"/>
            </a:solidFill>
          </p:spPr>
        </p:sp>
      </p:grpSp>
      <p:sp>
        <p:nvSpPr>
          <p:cNvPr id="5" name="TextBox 5"/>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a:solidFill>
                  <a:srgbClr val="FFFFFF"/>
                </a:solidFill>
                <a:latin typeface="Cherione"/>
              </a:rPr>
              <a:t>header</a:t>
            </a:r>
          </a:p>
        </p:txBody>
      </p:sp>
      <p:sp>
        <p:nvSpPr>
          <p:cNvPr id="6" name="TextBox 6"/>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grpSp>
        <p:nvGrpSpPr>
          <p:cNvPr id="7" name="Group 7"/>
          <p:cNvGrpSpPr>
            <a:grpSpLocks noChangeAspect="1"/>
          </p:cNvGrpSpPr>
          <p:nvPr/>
        </p:nvGrpSpPr>
        <p:grpSpPr>
          <a:xfrm>
            <a:off x="11476228" y="3305153"/>
            <a:ext cx="3559929" cy="3676695"/>
            <a:chOff x="0" y="0"/>
            <a:chExt cx="6350000" cy="6558280"/>
          </a:xfrm>
        </p:grpSpPr>
        <p:sp>
          <p:nvSpPr>
            <p:cNvPr id="8" name="Freeform 8"/>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solidFill>
              <a:srgbClr val="FFFFFF"/>
            </a:solidFill>
            <a:ln>
              <a:solidFill>
                <a:srgbClr val="000000"/>
              </a:solidFill>
            </a:ln>
          </p:spPr>
        </p:sp>
        <p:sp>
          <p:nvSpPr>
            <p:cNvPr id="9" name="Freeform 9"/>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75629E"/>
            </a:solidFill>
          </p:spPr>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C75B2B6D-13FC-C8FB-1F03-13522DA0FA15}"/>
              </a:ext>
            </a:extLst>
          </p:cNvPr>
          <p:cNvGrpSpPr/>
          <p:nvPr/>
        </p:nvGrpSpPr>
        <p:grpSpPr>
          <a:xfrm>
            <a:off x="0" y="0"/>
            <a:ext cx="18288000" cy="2544751"/>
            <a:chOff x="0" y="0"/>
            <a:chExt cx="6671512" cy="928332"/>
          </a:xfrm>
        </p:grpSpPr>
        <p:sp>
          <p:nvSpPr>
            <p:cNvPr id="6" name="Freeform 4">
              <a:extLst>
                <a:ext uri="{FF2B5EF4-FFF2-40B4-BE49-F238E27FC236}">
                  <a16:creationId xmlns:a16="http://schemas.microsoft.com/office/drawing/2014/main" id="{85D4083B-9215-A0BF-A804-D419C605B78E}"/>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202" name="Title 4"/>
          <p:cNvSpPr txBox="1">
            <a:spLocks noGrp="1"/>
          </p:cNvSpPr>
          <p:nvPr>
            <p:ph type="ctrTitle"/>
          </p:nvPr>
        </p:nvSpPr>
        <p:spPr>
          <a:xfrm>
            <a:off x="5257800" y="4408487"/>
            <a:ext cx="7772400" cy="1470025"/>
          </a:xfrm>
          <a:prstGeom prst="rect">
            <a:avLst/>
          </a:prstGeom>
        </p:spPr>
        <p:txBody>
          <a:bodyPr>
            <a:noAutofit/>
          </a:bodyPr>
          <a:lstStyle/>
          <a:p>
            <a:pPr defTabSz="345014">
              <a:defRPr sz="9520"/>
            </a:pPr>
            <a:r>
              <a:rPr sz="7200" dirty="0"/>
              <a:t>How do I choose </a:t>
            </a:r>
            <a:br>
              <a:rPr sz="7200" dirty="0"/>
            </a:br>
            <a:r>
              <a:rPr sz="7200" b="1" strike="sngStrike" dirty="0"/>
              <a:t>good</a:t>
            </a:r>
            <a:r>
              <a:rPr sz="7200" dirty="0"/>
              <a:t> Open Source Packages?</a:t>
            </a:r>
          </a:p>
        </p:txBody>
      </p:sp>
      <p:sp>
        <p:nvSpPr>
          <p:cNvPr id="203" name="Slide Number Placeholder 2"/>
          <p:cNvSpPr txBox="1">
            <a:spLocks noGrp="1"/>
          </p:cNvSpPr>
          <p:nvPr>
            <p:ph type="sldNum" sz="quarter" idx="4294967295"/>
          </p:nvPr>
        </p:nvSpPr>
        <p:spPr>
          <a:xfrm>
            <a:off x="15301622" y="455414"/>
            <a:ext cx="274852" cy="4822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pic>
        <p:nvPicPr>
          <p:cNvPr id="4" name="Picture 4">
            <a:extLst>
              <a:ext uri="{FF2B5EF4-FFF2-40B4-BE49-F238E27FC236}">
                <a16:creationId xmlns:a16="http://schemas.microsoft.com/office/drawing/2014/main" id="{BD51991D-7364-D6B9-A3CE-F62F4C56F420}"/>
              </a:ext>
            </a:extLst>
          </p:cNvPr>
          <p:cNvPicPr>
            <a:picLocks noChangeAspect="1"/>
          </p:cNvPicPr>
          <p:nvPr/>
        </p:nvPicPr>
        <p:blipFill>
          <a:blip r:embed="rId3"/>
          <a:srcRect/>
          <a:stretch>
            <a:fillRect/>
          </a:stretch>
        </p:blipFill>
        <p:spPr>
          <a:xfrm>
            <a:off x="0" y="9327301"/>
            <a:ext cx="3987669" cy="9596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14509D"/>
            </a:solidFill>
          </p:spPr>
        </p:sp>
      </p:grpSp>
      <p:sp>
        <p:nvSpPr>
          <p:cNvPr id="5" name="TextBox 5"/>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a:solidFill>
                  <a:srgbClr val="FFFFFF"/>
                </a:solidFill>
                <a:latin typeface="Cherione"/>
              </a:rPr>
              <a:t>header</a:t>
            </a:r>
          </a:p>
        </p:txBody>
      </p:sp>
      <p:sp>
        <p:nvSpPr>
          <p:cNvPr id="6" name="TextBox 6"/>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grpSp>
        <p:nvGrpSpPr>
          <p:cNvPr id="7" name="Group 7"/>
          <p:cNvGrpSpPr>
            <a:grpSpLocks noChangeAspect="1"/>
          </p:cNvGrpSpPr>
          <p:nvPr/>
        </p:nvGrpSpPr>
        <p:grpSpPr>
          <a:xfrm>
            <a:off x="11476228" y="3305153"/>
            <a:ext cx="3559929" cy="3676695"/>
            <a:chOff x="0" y="0"/>
            <a:chExt cx="6350000" cy="6558280"/>
          </a:xfrm>
        </p:grpSpPr>
        <p:sp>
          <p:nvSpPr>
            <p:cNvPr id="8" name="Freeform 8"/>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solidFill>
              <a:srgbClr val="FFFFFF"/>
            </a:solidFill>
            <a:ln>
              <a:solidFill>
                <a:srgbClr val="000000"/>
              </a:solidFill>
            </a:ln>
          </p:spPr>
        </p:sp>
        <p:sp>
          <p:nvSpPr>
            <p:cNvPr id="9" name="Freeform 9"/>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14509D"/>
            </a:solidFill>
          </p:spPr>
        </p:sp>
      </p:gr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B8CB0"/>
            </a:solidFill>
          </p:spPr>
        </p:sp>
      </p:grpSp>
      <p:sp>
        <p:nvSpPr>
          <p:cNvPr id="5" name="TextBox 5"/>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a:solidFill>
                  <a:srgbClr val="FFFFFF"/>
                </a:solidFill>
                <a:latin typeface="Cherione"/>
              </a:rPr>
              <a:t>header</a:t>
            </a:r>
          </a:p>
        </p:txBody>
      </p:sp>
      <p:sp>
        <p:nvSpPr>
          <p:cNvPr id="6" name="TextBox 6"/>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grpSp>
        <p:nvGrpSpPr>
          <p:cNvPr id="7" name="Group 7"/>
          <p:cNvGrpSpPr>
            <a:grpSpLocks noChangeAspect="1"/>
          </p:cNvGrpSpPr>
          <p:nvPr/>
        </p:nvGrpSpPr>
        <p:grpSpPr>
          <a:xfrm>
            <a:off x="11476228" y="3305153"/>
            <a:ext cx="3559929" cy="3676695"/>
            <a:chOff x="0" y="0"/>
            <a:chExt cx="6350000" cy="6558280"/>
          </a:xfrm>
        </p:grpSpPr>
        <p:sp>
          <p:nvSpPr>
            <p:cNvPr id="8" name="Freeform 8"/>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solidFill>
              <a:srgbClr val="FFFFFF"/>
            </a:solidFill>
            <a:ln>
              <a:solidFill>
                <a:srgbClr val="000000"/>
              </a:solidFill>
            </a:ln>
          </p:spPr>
        </p:sp>
        <p:sp>
          <p:nvSpPr>
            <p:cNvPr id="9" name="Freeform 9"/>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2B8CB0"/>
            </a:solidFill>
          </p:spPr>
        </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9327301"/>
            <a:ext cx="3987669" cy="959699"/>
          </a:xfrm>
          <a:prstGeom prst="rect">
            <a:avLst/>
          </a:prstGeom>
        </p:spPr>
      </p:pic>
      <p:grpSp>
        <p:nvGrpSpPr>
          <p:cNvPr id="3" name="Group 3"/>
          <p:cNvGrpSpPr/>
          <p:nvPr/>
        </p:nvGrpSpPr>
        <p:grpSpPr>
          <a:xfrm>
            <a:off x="0" y="0"/>
            <a:ext cx="18288000" cy="2544751"/>
            <a:chOff x="0" y="0"/>
            <a:chExt cx="6671512" cy="928332"/>
          </a:xfrm>
        </p:grpSpPr>
        <p:sp>
          <p:nvSpPr>
            <p:cNvPr id="4" name="Freeform 4"/>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E18AB8"/>
            </a:solidFill>
          </p:spPr>
        </p:sp>
      </p:grpSp>
      <p:sp>
        <p:nvSpPr>
          <p:cNvPr id="5" name="TextBox 5"/>
          <p:cNvSpPr txBox="1"/>
          <p:nvPr/>
        </p:nvSpPr>
        <p:spPr>
          <a:xfrm>
            <a:off x="1028700" y="819150"/>
            <a:ext cx="6037782" cy="1751724"/>
          </a:xfrm>
          <a:prstGeom prst="rect">
            <a:avLst/>
          </a:prstGeom>
        </p:spPr>
        <p:txBody>
          <a:bodyPr lIns="0" tIns="0" rIns="0" bIns="0" rtlCol="0" anchor="t">
            <a:spAutoFit/>
          </a:bodyPr>
          <a:lstStyle/>
          <a:p>
            <a:pPr algn="ctr">
              <a:lnSpc>
                <a:spcPts val="14223"/>
              </a:lnSpc>
            </a:pPr>
            <a:r>
              <a:rPr lang="en-US" sz="10159" dirty="0">
                <a:solidFill>
                  <a:srgbClr val="FFFFFF"/>
                </a:solidFill>
                <a:latin typeface="Cherione"/>
              </a:rPr>
              <a:t>header</a:t>
            </a:r>
          </a:p>
        </p:txBody>
      </p:sp>
      <p:sp>
        <p:nvSpPr>
          <p:cNvPr id="6" name="TextBox 6"/>
          <p:cNvSpPr txBox="1"/>
          <p:nvPr/>
        </p:nvSpPr>
        <p:spPr>
          <a:xfrm>
            <a:off x="1028700" y="3773488"/>
            <a:ext cx="8115300" cy="2635250"/>
          </a:xfrm>
          <a:prstGeom prst="rect">
            <a:avLst/>
          </a:prstGeom>
        </p:spPr>
        <p:txBody>
          <a:bodyPr lIns="0" tIns="0" rIns="0" bIns="0" rtlCol="0" anchor="t">
            <a:spAutoFit/>
          </a:bodyPr>
          <a:lstStyle/>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a:p>
            <a:pPr marL="1079501" lvl="1" indent="-539750">
              <a:lnSpc>
                <a:spcPts val="7000"/>
              </a:lnSpc>
              <a:buFont typeface="Arial"/>
              <a:buChar char="•"/>
            </a:pPr>
            <a:r>
              <a:rPr lang="en-US" sz="5000">
                <a:solidFill>
                  <a:srgbClr val="000000"/>
                </a:solidFill>
                <a:latin typeface="Berlin"/>
              </a:rPr>
              <a:t>Bullet</a:t>
            </a:r>
          </a:p>
        </p:txBody>
      </p:sp>
      <p:grpSp>
        <p:nvGrpSpPr>
          <p:cNvPr id="7" name="Group 7"/>
          <p:cNvGrpSpPr>
            <a:grpSpLocks noChangeAspect="1"/>
          </p:cNvGrpSpPr>
          <p:nvPr/>
        </p:nvGrpSpPr>
        <p:grpSpPr>
          <a:xfrm>
            <a:off x="11476228" y="3305153"/>
            <a:ext cx="3559929" cy="3676695"/>
            <a:chOff x="0" y="0"/>
            <a:chExt cx="6350000" cy="6558280"/>
          </a:xfrm>
        </p:grpSpPr>
        <p:sp>
          <p:nvSpPr>
            <p:cNvPr id="8" name="Freeform 8"/>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solidFill>
              <a:srgbClr val="FFFFFF"/>
            </a:solidFill>
            <a:ln>
              <a:solidFill>
                <a:srgbClr val="000000"/>
              </a:solidFill>
            </a:ln>
          </p:spPr>
        </p:sp>
        <p:sp>
          <p:nvSpPr>
            <p:cNvPr id="9" name="Freeform 9"/>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E18AB8"/>
            </a:solidFill>
          </p:spPr>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Title 4"/>
          <p:cNvSpPr txBox="1">
            <a:spLocks noGrp="1"/>
          </p:cNvSpPr>
          <p:nvPr>
            <p:ph type="ctrTitle"/>
          </p:nvPr>
        </p:nvSpPr>
        <p:spPr>
          <a:xfrm>
            <a:off x="5257800" y="4408487"/>
            <a:ext cx="7772400" cy="1470025"/>
          </a:xfrm>
          <a:prstGeom prst="rect">
            <a:avLst/>
          </a:prstGeom>
        </p:spPr>
        <p:txBody>
          <a:bodyPr>
            <a:normAutofit fontScale="90000"/>
          </a:bodyPr>
          <a:lstStyle/>
          <a:p>
            <a:pPr defTabSz="320370">
              <a:defRPr sz="8839">
                <a:solidFill>
                  <a:srgbClr val="A6AAA9"/>
                </a:solidFill>
              </a:defRPr>
            </a:pPr>
            <a:r>
              <a:rPr sz="8000" dirty="0">
                <a:solidFill>
                  <a:schemeClr val="tx1">
                    <a:lumMod val="95000"/>
                    <a:lumOff val="5000"/>
                  </a:schemeClr>
                </a:solidFill>
              </a:rPr>
              <a:t>How do I choose </a:t>
            </a:r>
            <a:br>
              <a:rPr sz="8000" dirty="0">
                <a:solidFill>
                  <a:schemeClr val="tx1">
                    <a:lumMod val="95000"/>
                    <a:lumOff val="5000"/>
                  </a:schemeClr>
                </a:solidFill>
              </a:rPr>
            </a:br>
            <a:r>
              <a:rPr sz="8000" b="1" strike="sngStrike" dirty="0">
                <a:solidFill>
                  <a:schemeClr val="tx1">
                    <a:lumMod val="95000"/>
                    <a:lumOff val="5000"/>
                  </a:schemeClr>
                </a:solidFill>
              </a:rPr>
              <a:t>Se</a:t>
            </a:r>
            <a:r>
              <a:rPr lang="en-US" sz="8000" b="1" strike="sngStrike" dirty="0">
                <a:solidFill>
                  <a:schemeClr val="tx1">
                    <a:lumMod val="95000"/>
                    <a:lumOff val="5000"/>
                  </a:schemeClr>
                </a:solidFill>
              </a:rPr>
              <a:t>cure</a:t>
            </a:r>
            <a:r>
              <a:rPr sz="8000" b="1" dirty="0">
                <a:solidFill>
                  <a:schemeClr val="tx1">
                    <a:lumMod val="95000"/>
                    <a:lumOff val="5000"/>
                  </a:schemeClr>
                </a:solidFill>
              </a:rPr>
              <a:t> </a:t>
            </a:r>
            <a:r>
              <a:rPr sz="8000" dirty="0">
                <a:solidFill>
                  <a:schemeClr val="tx1">
                    <a:lumMod val="95000"/>
                    <a:lumOff val="5000"/>
                  </a:schemeClr>
                </a:solidFill>
              </a:rPr>
              <a:t>Open Source Packages?</a:t>
            </a:r>
          </a:p>
        </p:txBody>
      </p:sp>
      <p:sp>
        <p:nvSpPr>
          <p:cNvPr id="208" name="Slide Number Placeholder 2"/>
          <p:cNvSpPr txBox="1">
            <a:spLocks noGrp="1"/>
          </p:cNvSpPr>
          <p:nvPr>
            <p:ph type="sldNum" sz="quarter" idx="4294967295"/>
          </p:nvPr>
        </p:nvSpPr>
        <p:spPr>
          <a:xfrm>
            <a:off x="15147325" y="455414"/>
            <a:ext cx="429150" cy="48220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sp>
        <p:nvSpPr>
          <p:cNvPr id="2" name="TextBox 1">
            <a:extLst>
              <a:ext uri="{FF2B5EF4-FFF2-40B4-BE49-F238E27FC236}">
                <a16:creationId xmlns:a16="http://schemas.microsoft.com/office/drawing/2014/main" id="{CEB1284C-FD53-094D-ADF8-459E2B0D0C67}"/>
              </a:ext>
            </a:extLst>
          </p:cNvPr>
          <p:cNvSpPr txBox="1"/>
          <p:nvPr/>
        </p:nvSpPr>
        <p:spPr>
          <a:xfrm>
            <a:off x="7223760" y="5961889"/>
            <a:ext cx="319318" cy="646331"/>
          </a:xfrm>
          <a:prstGeom prst="rect">
            <a:avLst/>
          </a:prstGeom>
          <a:noFill/>
        </p:spPr>
        <p:txBody>
          <a:bodyPr wrap="none" rtlCol="0">
            <a:spAutoFit/>
          </a:bodyPr>
          <a:lstStyle/>
          <a:p>
            <a:r>
              <a:rPr lang="en-US" sz="3600" dirty="0"/>
              <a:t>`</a:t>
            </a:r>
          </a:p>
        </p:txBody>
      </p:sp>
      <p:pic>
        <p:nvPicPr>
          <p:cNvPr id="5" name="Picture 4">
            <a:extLst>
              <a:ext uri="{FF2B5EF4-FFF2-40B4-BE49-F238E27FC236}">
                <a16:creationId xmlns:a16="http://schemas.microsoft.com/office/drawing/2014/main" id="{EDFD4A53-417A-4AB0-F978-45BC5EB5D206}"/>
              </a:ext>
            </a:extLst>
          </p:cNvPr>
          <p:cNvPicPr>
            <a:picLocks noChangeAspect="1"/>
          </p:cNvPicPr>
          <p:nvPr/>
        </p:nvPicPr>
        <p:blipFill>
          <a:blip r:embed="rId3"/>
          <a:srcRect/>
          <a:stretch>
            <a:fillRect/>
          </a:stretch>
        </p:blipFill>
        <p:spPr>
          <a:xfrm>
            <a:off x="0" y="9327301"/>
            <a:ext cx="3987669" cy="959699"/>
          </a:xfrm>
          <a:prstGeom prst="rect">
            <a:avLst/>
          </a:prstGeom>
        </p:spPr>
      </p:pic>
      <p:grpSp>
        <p:nvGrpSpPr>
          <p:cNvPr id="6" name="Group 3">
            <a:extLst>
              <a:ext uri="{FF2B5EF4-FFF2-40B4-BE49-F238E27FC236}">
                <a16:creationId xmlns:a16="http://schemas.microsoft.com/office/drawing/2014/main" id="{1A5EE31C-9630-627E-C629-0E3071857164}"/>
              </a:ext>
            </a:extLst>
          </p:cNvPr>
          <p:cNvGrpSpPr/>
          <p:nvPr/>
        </p:nvGrpSpPr>
        <p:grpSpPr>
          <a:xfrm>
            <a:off x="0" y="0"/>
            <a:ext cx="18288000" cy="2544751"/>
            <a:chOff x="0" y="0"/>
            <a:chExt cx="6671512" cy="928332"/>
          </a:xfrm>
        </p:grpSpPr>
        <p:sp>
          <p:nvSpPr>
            <p:cNvPr id="7" name="Freeform 4">
              <a:extLst>
                <a:ext uri="{FF2B5EF4-FFF2-40B4-BE49-F238E27FC236}">
                  <a16:creationId xmlns:a16="http://schemas.microsoft.com/office/drawing/2014/main" id="{82769632-778A-6E4D-141F-0F85B70AC584}"/>
                </a:ext>
              </a:extLst>
            </p:cNvPr>
            <p:cNvSpPr/>
            <p:nvPr/>
          </p:nvSpPr>
          <p:spPr>
            <a:xfrm>
              <a:off x="0" y="0"/>
              <a:ext cx="6671512" cy="928332"/>
            </a:xfrm>
            <a:custGeom>
              <a:avLst/>
              <a:gdLst/>
              <a:ahLst/>
              <a:cxnLst/>
              <a:rect l="l" t="t" r="r" b="b"/>
              <a:pathLst>
                <a:path w="6671512" h="928332">
                  <a:moveTo>
                    <a:pt x="0" y="0"/>
                  </a:moveTo>
                  <a:lnTo>
                    <a:pt x="6671512" y="0"/>
                  </a:lnTo>
                  <a:lnTo>
                    <a:pt x="6671512" y="928332"/>
                  </a:lnTo>
                  <a:lnTo>
                    <a:pt x="0" y="928332"/>
                  </a:lnTo>
                  <a:close/>
                </a:path>
              </a:pathLst>
            </a:custGeom>
            <a:solidFill>
              <a:srgbClr val="23BEC4"/>
            </a:solidFill>
          </p:spPr>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DOS Choosing Better Open Source" id="{B1250B86-C328-7B47-B3DA-C225DF40CF03}" vid="{225207A4-E813-F548-987A-EDB03DF0F89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8828</TotalTime>
  <Words>4577</Words>
  <Application>Microsoft Macintosh PowerPoint</Application>
  <PresentationFormat>Custom</PresentationFormat>
  <Paragraphs>319</Paragraphs>
  <Slides>82</Slides>
  <Notes>68</Notes>
  <HiddenSlides>0</HiddenSlides>
  <MMClips>0</MMClips>
  <ScaleCrop>false</ScaleCrop>
  <HeadingPairs>
    <vt:vector size="6" baseType="variant">
      <vt:variant>
        <vt:lpstr>Fonts Used</vt:lpstr>
      </vt:variant>
      <vt:variant>
        <vt:i4>19</vt:i4>
      </vt:variant>
      <vt:variant>
        <vt:lpstr>Theme</vt:lpstr>
      </vt:variant>
      <vt:variant>
        <vt:i4>1</vt:i4>
      </vt:variant>
      <vt:variant>
        <vt:lpstr>Slide Titles</vt:lpstr>
      </vt:variant>
      <vt:variant>
        <vt:i4>82</vt:i4>
      </vt:variant>
    </vt:vector>
  </HeadingPairs>
  <TitlesOfParts>
    <vt:vector size="102" baseType="lpstr">
      <vt:lpstr>Calibri</vt:lpstr>
      <vt:lpstr>Wide Latin</vt:lpstr>
      <vt:lpstr>Arvo</vt:lpstr>
      <vt:lpstr>Times</vt:lpstr>
      <vt:lpstr>Cherione</vt:lpstr>
      <vt:lpstr>Poppins SemiBold</vt:lpstr>
      <vt:lpstr>Avenir Next</vt:lpstr>
      <vt:lpstr>Berlin</vt:lpstr>
      <vt:lpstr>Abadi MT Condensed Light</vt:lpstr>
      <vt:lpstr>Poppins</vt:lpstr>
      <vt:lpstr>Montserrat</vt:lpstr>
      <vt:lpstr>Helvetica</vt:lpstr>
      <vt:lpstr>Arial</vt:lpstr>
      <vt:lpstr>Abadi MT Condensed Extra Bold</vt:lpstr>
      <vt:lpstr>Avenir Next Medium</vt:lpstr>
      <vt:lpstr>Droid Serif</vt:lpstr>
      <vt:lpstr>Muli</vt:lpstr>
      <vt:lpstr>Helvetica Neue</vt:lpstr>
      <vt:lpstr>Courier New</vt:lpstr>
      <vt:lpstr>Office Theme</vt:lpstr>
      <vt:lpstr>Choosing Better Open Source Code</vt:lpstr>
      <vt:lpstr>How well do you know what’s inside your projects? </vt:lpstr>
      <vt:lpstr>PowerPoint Presentation</vt:lpstr>
      <vt:lpstr>PowerPoint Presentation</vt:lpstr>
      <vt:lpstr>PowerPoint Presentation</vt:lpstr>
      <vt:lpstr>PowerPoint Presentation</vt:lpstr>
      <vt:lpstr>PowerPoint Presentation</vt:lpstr>
      <vt:lpstr>How do I choose  good Open Source Packages?</vt:lpstr>
      <vt:lpstr>How do I choose  Secure Open Source Packages?</vt:lpstr>
      <vt:lpstr>Before you start looking at code or dev practices</vt:lpstr>
      <vt:lpstr>Step 1: Take a look first</vt:lpstr>
      <vt:lpstr>Some Key Questions for a First Look at a New Package</vt:lpstr>
      <vt:lpstr>Look for warning signs</vt:lpstr>
      <vt:lpstr>In other words…</vt:lpstr>
      <vt:lpstr>Let’s look at some warning signs</vt:lpstr>
      <vt:lpstr>Even the developers say to use something else…</vt:lpstr>
      <vt:lpstr>READ CAREFULLY &amp; use something else…</vt:lpstr>
      <vt:lpstr>Nice to know!!!!</vt:lpstr>
      <vt:lpstr>PowerPoint Presentation</vt:lpstr>
      <vt:lpstr>Does anyone really look to see what this means?</vt:lpstr>
      <vt:lpstr>PowerPoint Presentation</vt:lpstr>
      <vt:lpstr>PowerPoint Presentation</vt:lpstr>
      <vt:lpstr>PowerPoint Presentation</vt:lpstr>
      <vt:lpstr>PowerPoint Presentation</vt:lpstr>
      <vt:lpstr>PowerPoint Presentation</vt:lpstr>
      <vt:lpstr>What would we like to see? </vt:lpstr>
      <vt:lpstr>Step 2:  Check the contributors and community contributors  &amp; Activity </vt:lpstr>
      <vt:lpstr>Key questions about Contributors</vt:lpstr>
      <vt:lpstr>PowerPoint Presentation</vt:lpstr>
      <vt:lpstr>PowerPoint Presentation</vt:lpstr>
      <vt:lpstr>PowerPoint Presentation</vt:lpstr>
      <vt:lpstr>Step 3:  Dependencies Dependencies Dependencies </vt:lpstr>
      <vt:lpstr>How Dependent are your projects on other libraries</vt:lpstr>
      <vt:lpstr>PowerPoint Presentation</vt:lpstr>
      <vt:lpstr>Good packages do not guarantee good dependencies</vt:lpstr>
      <vt:lpstr>Why?</vt:lpstr>
      <vt:lpstr>Repositories are not created equal</vt:lpstr>
      <vt:lpstr>Package managers don’t always imply high quality</vt:lpstr>
      <vt:lpstr>“How removing 11 lines of code nearly broke the internet”</vt:lpstr>
      <vt:lpstr>event-stream incident</vt:lpstr>
      <vt:lpstr> is-promise</vt:lpstr>
      <vt:lpstr> Colors and Faker</vt:lpstr>
      <vt:lpstr>Step 4:   Check how they handle vulnerabilities &amp; security issues</vt:lpstr>
      <vt:lpstr>Key Questions about Security Issues</vt:lpstr>
      <vt:lpstr>PowerPoint Presentation</vt:lpstr>
      <vt:lpstr>PowerPoint Presentation</vt:lpstr>
      <vt:lpstr>Great Example:</vt:lpstr>
      <vt:lpstr>PowerPoint Presentation</vt:lpstr>
      <vt:lpstr>Look for unfixed security bugs</vt:lpstr>
      <vt:lpstr>It seems that we are getting worse at security</vt:lpstr>
      <vt:lpstr>March 2022 alone 2083 new Vulnerabilities</vt:lpstr>
      <vt:lpstr>Good security reporting does not guarantee action</vt:lpstr>
      <vt:lpstr>Why?  These are a few of the most common reasons </vt:lpstr>
      <vt:lpstr>PowerPoint Presentation</vt:lpstr>
      <vt:lpstr>PowerPoint Presentation</vt:lpstr>
      <vt:lpstr>PowerPoint Presentation</vt:lpstr>
      <vt:lpstr>Step 5:   Is there any testing? </vt:lpstr>
      <vt:lpstr>Is there a Test suite</vt:lpstr>
      <vt:lpstr>Key Questions About Test Suites</vt:lpstr>
      <vt:lpstr>Key Questions about Test Suites (cont)</vt:lpstr>
      <vt:lpstr>Step 6:   Be aware  of  assumptions</vt:lpstr>
      <vt:lpstr>PowerPoint Presentation</vt:lpstr>
      <vt:lpstr>PowerPoint Presentation</vt:lpstr>
      <vt:lpstr>Bringing it all together</vt:lpstr>
      <vt:lpstr>Key Takeaways</vt:lpstr>
      <vt:lpstr>PowerPoint Presentation</vt:lpstr>
      <vt:lpstr>Open Source is Free Like Getting a “Free Puppy”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DOS Slide Deck Template</dc:title>
  <cp:lastModifiedBy>Demeter, Miki</cp:lastModifiedBy>
  <cp:revision>23</cp:revision>
  <dcterms:created xsi:type="dcterms:W3CDTF">2006-08-16T00:00:00Z</dcterms:created>
  <dcterms:modified xsi:type="dcterms:W3CDTF">2022-05-09T19:04:13Z</dcterms:modified>
  <dc:identifier>DAE94Rau6hA</dc:identifier>
</cp:coreProperties>
</file>

<file path=docProps/thumbnail.jpeg>
</file>